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webextensions/taskpanes.xml" ContentType="application/vnd.ms-office.webextensiontaskpanes+xml"/>
  <Override PartName="/ppt/webextensions/webextension1.xml" ContentType="application/vnd.ms-office.webextension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7" r:id="rId3"/>
  </p:sldMasterIdLst>
  <p:notesMasterIdLst>
    <p:notesMasterId r:id="rId22"/>
  </p:notesMasterIdLst>
  <p:sldIdLst>
    <p:sldId id="257" r:id="rId4"/>
    <p:sldId id="258" r:id="rId5"/>
    <p:sldId id="319" r:id="rId6"/>
    <p:sldId id="328" r:id="rId7"/>
    <p:sldId id="920" r:id="rId8"/>
    <p:sldId id="921" r:id="rId9"/>
    <p:sldId id="390" r:id="rId10"/>
    <p:sldId id="391" r:id="rId11"/>
    <p:sldId id="392" r:id="rId12"/>
    <p:sldId id="917" r:id="rId13"/>
    <p:sldId id="919" r:id="rId14"/>
    <p:sldId id="922" r:id="rId15"/>
    <p:sldId id="927" r:id="rId16"/>
    <p:sldId id="923" r:id="rId17"/>
    <p:sldId id="925" r:id="rId18"/>
    <p:sldId id="926" r:id="rId19"/>
    <p:sldId id="928" r:id="rId20"/>
    <p:sldId id="269" r:id="rId21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056"/>
    <a:srgbClr val="E60088"/>
    <a:srgbClr val="A6CE3C"/>
    <a:srgbClr val="00B0EE"/>
    <a:srgbClr val="00A7BA"/>
    <a:srgbClr val="153683"/>
    <a:srgbClr val="5A2F92"/>
    <a:srgbClr val="FBAD18"/>
    <a:srgbClr val="00A4DE"/>
    <a:srgbClr val="F04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5"/>
    <p:restoredTop sz="95770" autoAdjust="0"/>
  </p:normalViewPr>
  <p:slideViewPr>
    <p:cSldViewPr snapToGrid="0" showGuides="1">
      <p:cViewPr varScale="1">
        <p:scale>
          <a:sx n="108" d="100"/>
          <a:sy n="108" d="100"/>
        </p:scale>
        <p:origin x="10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32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DB7D51-FCBF-530C-3B66-FF6091BA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112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7454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6800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3561080"/>
            <a:ext cx="8532812" cy="807720"/>
          </a:xfrm>
        </p:spPr>
        <p:txBody>
          <a:bodyPr/>
          <a:lstStyle>
            <a:lvl1pPr algn="r">
              <a:lnSpc>
                <a:spcPct val="10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1CA5947-19AD-2E7B-1A0A-BCAF6A5591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60763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151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0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923" y="1979125"/>
            <a:ext cx="7986101" cy="807720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7D107E4-2E75-637D-75B1-07F029076D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9923" y="2799864"/>
            <a:ext cx="7986101" cy="64293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622043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0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20807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4.sv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37137" y="102425"/>
            <a:ext cx="695326" cy="4519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11" r:id="rId10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68945" y="10642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6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8" r:id="rId20"/>
    <p:sldLayoutId id="2147483709" r:id="rId21"/>
    <p:sldLayoutId id="2147483710" r:id="rId22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21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F3B7AD-0116-EA00-7D28-DA29D91FAF9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ITS Infinity - Applications Enhancements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915FD3-826B-4638-FBDB-18379D2A3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Session 5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Presented by Clinton Naidu</a:t>
            </a:r>
          </a:p>
        </p:txBody>
      </p:sp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6C0C24-63F0-973B-9B9A-92798E16AB5A}"/>
              </a:ext>
            </a:extLst>
          </p:cNvPr>
          <p:cNvSpPr/>
          <p:nvPr/>
        </p:nvSpPr>
        <p:spPr>
          <a:xfrm>
            <a:off x="0" y="501222"/>
            <a:ext cx="7718612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B0EE"/>
                </a:solidFill>
                <a:cs typeface="Segoe UI" panose="020B0502040204020203" pitchFamily="34" charset="0"/>
              </a:rPr>
              <a:t>Applications Insights &amp; Discoveries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44F2F0-47D0-164C-82DB-5F492835BEC9}"/>
              </a:ext>
            </a:extLst>
          </p:cNvPr>
          <p:cNvSpPr/>
          <p:nvPr/>
        </p:nvSpPr>
        <p:spPr>
          <a:xfrm>
            <a:off x="0" y="1170385"/>
            <a:ext cx="9144000" cy="3380507"/>
          </a:xfrm>
          <a:custGeom>
            <a:avLst/>
            <a:gdLst>
              <a:gd name="connsiteX0" fmla="*/ 0 w 12192000"/>
              <a:gd name="connsiteY0" fmla="*/ 0 h 4507343"/>
              <a:gd name="connsiteX1" fmla="*/ 12192000 w 12192000"/>
              <a:gd name="connsiteY1" fmla="*/ 0 h 4507343"/>
              <a:gd name="connsiteX2" fmla="*/ 12192000 w 12192000"/>
              <a:gd name="connsiteY2" fmla="*/ 4507343 h 4507343"/>
              <a:gd name="connsiteX3" fmla="*/ 0 w 12192000"/>
              <a:gd name="connsiteY3" fmla="*/ 4507343 h 45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07343">
                <a:moveTo>
                  <a:pt x="0" y="0"/>
                </a:moveTo>
                <a:lnTo>
                  <a:pt x="12192000" y="0"/>
                </a:lnTo>
                <a:lnTo>
                  <a:pt x="12192000" y="4507343"/>
                </a:lnTo>
                <a:lnTo>
                  <a:pt x="0" y="4507343"/>
                </a:lnTo>
                <a:close/>
              </a:path>
            </a:pathLst>
          </a:custGeom>
          <a:gradFill flip="none" rotWithShape="1">
            <a:gsLst>
              <a:gs pos="35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508000" dist="114300" sx="86000" sy="86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000" tIns="189000" rIns="243000" bIns="243000"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5F3014-6098-A4A7-2146-167E16AB2358}"/>
              </a:ext>
            </a:extLst>
          </p:cNvPr>
          <p:cNvSpPr/>
          <p:nvPr/>
        </p:nvSpPr>
        <p:spPr>
          <a:xfrm>
            <a:off x="0" y="1170385"/>
            <a:ext cx="7211055" cy="3380507"/>
          </a:xfrm>
          <a:custGeom>
            <a:avLst/>
            <a:gdLst>
              <a:gd name="connsiteX0" fmla="*/ 0 w 9614740"/>
              <a:gd name="connsiteY0" fmla="*/ 0 h 4507343"/>
              <a:gd name="connsiteX1" fmla="*/ 8863864 w 9614740"/>
              <a:gd name="connsiteY1" fmla="*/ 0 h 4507343"/>
              <a:gd name="connsiteX2" fmla="*/ 8874238 w 9614740"/>
              <a:gd name="connsiteY2" fmla="*/ 17594 h 4507343"/>
              <a:gd name="connsiteX3" fmla="*/ 9614740 w 9614740"/>
              <a:gd name="connsiteY3" fmla="*/ 2869626 h 4507343"/>
              <a:gd name="connsiteX4" fmla="*/ 9421583 w 9614740"/>
              <a:gd name="connsiteY4" fmla="*/ 4364965 h 4507343"/>
              <a:gd name="connsiteX5" fmla="*/ 9380125 w 9614740"/>
              <a:gd name="connsiteY5" fmla="*/ 4507343 h 4507343"/>
              <a:gd name="connsiteX6" fmla="*/ 0 w 9614740"/>
              <a:gd name="connsiteY6" fmla="*/ 4507343 h 45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14740" h="4507343">
                <a:moveTo>
                  <a:pt x="0" y="0"/>
                </a:moveTo>
                <a:lnTo>
                  <a:pt x="8863864" y="0"/>
                </a:lnTo>
                <a:lnTo>
                  <a:pt x="8874238" y="17594"/>
                </a:lnTo>
                <a:cubicBezTo>
                  <a:pt x="9346489" y="865398"/>
                  <a:pt x="9614740" y="1836961"/>
                  <a:pt x="9614740" y="2869626"/>
                </a:cubicBezTo>
                <a:cubicBezTo>
                  <a:pt x="9614740" y="3385959"/>
                  <a:pt x="9547677" y="3887016"/>
                  <a:pt x="9421583" y="4364965"/>
                </a:cubicBezTo>
                <a:lnTo>
                  <a:pt x="9380125" y="4507343"/>
                </a:lnTo>
                <a:lnTo>
                  <a:pt x="0" y="4507343"/>
                </a:lnTo>
                <a:close/>
              </a:path>
            </a:pathLst>
          </a:custGeom>
          <a:gradFill flip="none" rotWithShape="1">
            <a:gsLst>
              <a:gs pos="3800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508000" dist="114300" sx="86000" sy="86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000" tIns="189000" rIns="243000" bIns="243000"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31B0D28-DF17-DC18-7586-5AE691759166}"/>
              </a:ext>
            </a:extLst>
          </p:cNvPr>
          <p:cNvSpPr/>
          <p:nvPr/>
        </p:nvSpPr>
        <p:spPr>
          <a:xfrm>
            <a:off x="1" y="1170385"/>
            <a:ext cx="5577727" cy="3380507"/>
          </a:xfrm>
          <a:custGeom>
            <a:avLst/>
            <a:gdLst>
              <a:gd name="connsiteX0" fmla="*/ 0 w 7436969"/>
              <a:gd name="connsiteY0" fmla="*/ 0 h 4507343"/>
              <a:gd name="connsiteX1" fmla="*/ 6421373 w 7436969"/>
              <a:gd name="connsiteY1" fmla="*/ 0 h 4507343"/>
              <a:gd name="connsiteX2" fmla="*/ 6661597 w 7436969"/>
              <a:gd name="connsiteY2" fmla="*/ 313291 h 4507343"/>
              <a:gd name="connsiteX3" fmla="*/ 7436969 w 7436969"/>
              <a:gd name="connsiteY3" fmla="*/ 2788812 h 4507343"/>
              <a:gd name="connsiteX4" fmla="*/ 7232857 w 7436969"/>
              <a:gd name="connsiteY4" fmla="*/ 4105449 h 4507343"/>
              <a:gd name="connsiteX5" fmla="*/ 7082026 w 7436969"/>
              <a:gd name="connsiteY5" fmla="*/ 4507343 h 4507343"/>
              <a:gd name="connsiteX6" fmla="*/ 0 w 7436969"/>
              <a:gd name="connsiteY6" fmla="*/ 4507343 h 45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36969" h="4507343">
                <a:moveTo>
                  <a:pt x="0" y="0"/>
                </a:moveTo>
                <a:lnTo>
                  <a:pt x="6421373" y="0"/>
                </a:lnTo>
                <a:lnTo>
                  <a:pt x="6661597" y="313291"/>
                </a:lnTo>
                <a:cubicBezTo>
                  <a:pt x="7151127" y="1019943"/>
                  <a:pt x="7436969" y="1871823"/>
                  <a:pt x="7436969" y="2788812"/>
                </a:cubicBezTo>
                <a:cubicBezTo>
                  <a:pt x="7436969" y="3247307"/>
                  <a:pt x="7365509" y="3689524"/>
                  <a:pt x="7232857" y="4105449"/>
                </a:cubicBezTo>
                <a:lnTo>
                  <a:pt x="7082026" y="4507343"/>
                </a:lnTo>
                <a:lnTo>
                  <a:pt x="0" y="4507343"/>
                </a:lnTo>
                <a:close/>
              </a:path>
            </a:pathLst>
          </a:custGeom>
          <a:gradFill flip="none" rotWithShape="1">
            <a:gsLst>
              <a:gs pos="23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508000" dist="114300" sx="86000" sy="86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000" tIns="189000" rIns="243000" bIns="243000"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D1C6F21-2B36-0986-36AE-253338717D91}"/>
              </a:ext>
            </a:extLst>
          </p:cNvPr>
          <p:cNvSpPr/>
          <p:nvPr/>
        </p:nvSpPr>
        <p:spPr>
          <a:xfrm>
            <a:off x="1" y="1170385"/>
            <a:ext cx="3859271" cy="3380507"/>
          </a:xfrm>
          <a:custGeom>
            <a:avLst/>
            <a:gdLst>
              <a:gd name="connsiteX0" fmla="*/ 0 w 5145695"/>
              <a:gd name="connsiteY0" fmla="*/ 0 h 4507343"/>
              <a:gd name="connsiteX1" fmla="*/ 3943387 w 5145695"/>
              <a:gd name="connsiteY1" fmla="*/ 0 h 4507343"/>
              <a:gd name="connsiteX2" fmla="*/ 4162829 w 5145695"/>
              <a:gd name="connsiteY2" fmla="*/ 194503 h 4507343"/>
              <a:gd name="connsiteX3" fmla="*/ 5145695 w 5145695"/>
              <a:gd name="connsiteY3" fmla="*/ 2508578 h 4507343"/>
              <a:gd name="connsiteX4" fmla="*/ 4572591 w 5145695"/>
              <a:gd name="connsiteY4" fmla="*/ 4338318 h 4507343"/>
              <a:gd name="connsiteX5" fmla="*/ 4442987 w 5145695"/>
              <a:gd name="connsiteY5" fmla="*/ 4507343 h 4507343"/>
              <a:gd name="connsiteX6" fmla="*/ 0 w 5145695"/>
              <a:gd name="connsiteY6" fmla="*/ 4507343 h 45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5695" h="4507343">
                <a:moveTo>
                  <a:pt x="0" y="0"/>
                </a:moveTo>
                <a:lnTo>
                  <a:pt x="3943387" y="0"/>
                </a:lnTo>
                <a:lnTo>
                  <a:pt x="4162829" y="194503"/>
                </a:lnTo>
                <a:cubicBezTo>
                  <a:pt x="4770094" y="786726"/>
                  <a:pt x="5145695" y="1604876"/>
                  <a:pt x="5145695" y="2508578"/>
                </a:cubicBezTo>
                <a:cubicBezTo>
                  <a:pt x="5145695" y="3186355"/>
                  <a:pt x="4934419" y="3816008"/>
                  <a:pt x="4572591" y="4338318"/>
                </a:cubicBezTo>
                <a:lnTo>
                  <a:pt x="4442987" y="4507343"/>
                </a:lnTo>
                <a:lnTo>
                  <a:pt x="0" y="4507343"/>
                </a:lnTo>
                <a:close/>
              </a:path>
            </a:pathLst>
          </a:custGeom>
          <a:gradFill flip="none" rotWithShape="1">
            <a:gsLst>
              <a:gs pos="31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508000" dist="114300" sx="86000" sy="86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000" tIns="189000" rIns="243000" bIns="243000"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C9FAEF0-A8F1-B667-2686-985A14E25E93}"/>
              </a:ext>
            </a:extLst>
          </p:cNvPr>
          <p:cNvSpPr/>
          <p:nvPr/>
        </p:nvSpPr>
        <p:spPr>
          <a:xfrm>
            <a:off x="0" y="1599883"/>
            <a:ext cx="2234352" cy="2951009"/>
          </a:xfrm>
          <a:custGeom>
            <a:avLst/>
            <a:gdLst>
              <a:gd name="connsiteX0" fmla="*/ 706701 w 2979136"/>
              <a:gd name="connsiteY0" fmla="*/ 0 h 3934679"/>
              <a:gd name="connsiteX1" fmla="*/ 2979136 w 2979136"/>
              <a:gd name="connsiteY1" fmla="*/ 2216149 h 3934679"/>
              <a:gd name="connsiteX2" fmla="*/ 2152181 w 2979136"/>
              <a:gd name="connsiteY2" fmla="*/ 3926237 h 3934679"/>
              <a:gd name="connsiteX3" fmla="*/ 2140605 w 2979136"/>
              <a:gd name="connsiteY3" fmla="*/ 3934679 h 3934679"/>
              <a:gd name="connsiteX4" fmla="*/ 0 w 2979136"/>
              <a:gd name="connsiteY4" fmla="*/ 3934679 h 3934679"/>
              <a:gd name="connsiteX5" fmla="*/ 0 w 2979136"/>
              <a:gd name="connsiteY5" fmla="*/ 110681 h 3934679"/>
              <a:gd name="connsiteX6" fmla="*/ 30949 w 2979136"/>
              <a:gd name="connsiteY6" fmla="*/ 99634 h 3934679"/>
              <a:gd name="connsiteX7" fmla="*/ 706701 w 2979136"/>
              <a:gd name="connsiteY7" fmla="*/ 0 h 39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9136" h="3934679">
                <a:moveTo>
                  <a:pt x="706701" y="0"/>
                </a:moveTo>
                <a:cubicBezTo>
                  <a:pt x="1961732" y="0"/>
                  <a:pt x="2979136" y="992204"/>
                  <a:pt x="2979136" y="2216149"/>
                </a:cubicBezTo>
                <a:cubicBezTo>
                  <a:pt x="2979136" y="2904618"/>
                  <a:pt x="2657223" y="3519763"/>
                  <a:pt x="2152181" y="3926237"/>
                </a:cubicBezTo>
                <a:lnTo>
                  <a:pt x="2140605" y="3934679"/>
                </a:lnTo>
                <a:lnTo>
                  <a:pt x="0" y="3934679"/>
                </a:lnTo>
                <a:lnTo>
                  <a:pt x="0" y="110681"/>
                </a:lnTo>
                <a:lnTo>
                  <a:pt x="30949" y="99634"/>
                </a:lnTo>
                <a:cubicBezTo>
                  <a:pt x="244419" y="34882"/>
                  <a:pt x="471383" y="0"/>
                  <a:pt x="706701" y="0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508000" dist="114300" sx="86000" sy="86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000" tIns="189000" rIns="243000" bIns="243000"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543834-4D80-F6FD-A8E4-B7EFBBD49868}"/>
              </a:ext>
            </a:extLst>
          </p:cNvPr>
          <p:cNvSpPr/>
          <p:nvPr/>
        </p:nvSpPr>
        <p:spPr>
          <a:xfrm>
            <a:off x="608360" y="2222119"/>
            <a:ext cx="685800" cy="685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0" dist="4572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036DFA-FFB8-18AA-485F-D0DCDFC5C4EE}"/>
              </a:ext>
            </a:extLst>
          </p:cNvPr>
          <p:cNvSpPr/>
          <p:nvPr/>
        </p:nvSpPr>
        <p:spPr>
          <a:xfrm>
            <a:off x="2432512" y="2067713"/>
            <a:ext cx="685800" cy="685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0" dist="4572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99F69A-BB27-F56E-E545-840DEBC34F8B}"/>
              </a:ext>
            </a:extLst>
          </p:cNvPr>
          <p:cNvSpPr/>
          <p:nvPr/>
        </p:nvSpPr>
        <p:spPr>
          <a:xfrm>
            <a:off x="4112481" y="1900284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0" dist="4572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A09796-5246-8784-912C-239216C67A25}"/>
              </a:ext>
            </a:extLst>
          </p:cNvPr>
          <p:cNvSpPr/>
          <p:nvPr/>
        </p:nvSpPr>
        <p:spPr>
          <a:xfrm>
            <a:off x="5768687" y="1732275"/>
            <a:ext cx="685800" cy="6858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0" dist="4572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3913A5-43DB-92FB-B44C-1DDB4B6A20B1}"/>
              </a:ext>
            </a:extLst>
          </p:cNvPr>
          <p:cNvSpPr/>
          <p:nvPr/>
        </p:nvSpPr>
        <p:spPr>
          <a:xfrm>
            <a:off x="7487947" y="1579910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0" dist="4572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0" name="Graphic 14">
            <a:extLst>
              <a:ext uri="{FF2B5EF4-FFF2-40B4-BE49-F238E27FC236}">
                <a16:creationId xmlns:a16="http://schemas.microsoft.com/office/drawing/2014/main" id="{F53B8DC2-79FB-87D8-A491-4D650F0D420F}"/>
              </a:ext>
            </a:extLst>
          </p:cNvPr>
          <p:cNvSpPr/>
          <p:nvPr/>
        </p:nvSpPr>
        <p:spPr>
          <a:xfrm>
            <a:off x="2641940" y="2273042"/>
            <a:ext cx="301093" cy="301090"/>
          </a:xfrm>
          <a:custGeom>
            <a:avLst/>
            <a:gdLst>
              <a:gd name="connsiteX0" fmla="*/ 266895 w 419725"/>
              <a:gd name="connsiteY0" fmla="*/ 0 h 419725"/>
              <a:gd name="connsiteX1" fmla="*/ 114065 w 419725"/>
              <a:gd name="connsiteY1" fmla="*/ 152823 h 419725"/>
              <a:gd name="connsiteX2" fmla="*/ 150487 w 419725"/>
              <a:gd name="connsiteY2" fmla="*/ 251851 h 419725"/>
              <a:gd name="connsiteX3" fmla="*/ 126369 w 419725"/>
              <a:gd name="connsiteY3" fmla="*/ 275977 h 419725"/>
              <a:gd name="connsiteX4" fmla="*/ 117672 w 419725"/>
              <a:gd name="connsiteY4" fmla="*/ 267271 h 419725"/>
              <a:gd name="connsiteX5" fmla="*/ 100284 w 419725"/>
              <a:gd name="connsiteY5" fmla="*/ 267271 h 419725"/>
              <a:gd name="connsiteX6" fmla="*/ 3600 w 419725"/>
              <a:gd name="connsiteY6" fmla="*/ 363956 h 419725"/>
              <a:gd name="connsiteX7" fmla="*/ 3600 w 419725"/>
              <a:gd name="connsiteY7" fmla="*/ 381343 h 419725"/>
              <a:gd name="connsiteX8" fmla="*/ 38383 w 419725"/>
              <a:gd name="connsiteY8" fmla="*/ 416126 h 419725"/>
              <a:gd name="connsiteX9" fmla="*/ 55770 w 419725"/>
              <a:gd name="connsiteY9" fmla="*/ 416126 h 419725"/>
              <a:gd name="connsiteX10" fmla="*/ 152446 w 419725"/>
              <a:gd name="connsiteY10" fmla="*/ 319442 h 419725"/>
              <a:gd name="connsiteX11" fmla="*/ 152446 w 419725"/>
              <a:gd name="connsiteY11" fmla="*/ 302054 h 419725"/>
              <a:gd name="connsiteX12" fmla="*/ 143757 w 419725"/>
              <a:gd name="connsiteY12" fmla="*/ 293365 h 419725"/>
              <a:gd name="connsiteX13" fmla="*/ 167875 w 419725"/>
              <a:gd name="connsiteY13" fmla="*/ 269239 h 419725"/>
              <a:gd name="connsiteX14" fmla="*/ 266895 w 419725"/>
              <a:gd name="connsiteY14" fmla="*/ 305661 h 419725"/>
              <a:gd name="connsiteX15" fmla="*/ 419726 w 419725"/>
              <a:gd name="connsiteY15" fmla="*/ 152823 h 419725"/>
              <a:gd name="connsiteX16" fmla="*/ 266895 w 419725"/>
              <a:gd name="connsiteY16" fmla="*/ 0 h 419725"/>
              <a:gd name="connsiteX17" fmla="*/ 266895 w 419725"/>
              <a:gd name="connsiteY17" fmla="*/ 73780 h 419725"/>
              <a:gd name="connsiteX18" fmla="*/ 187844 w 419725"/>
              <a:gd name="connsiteY18" fmla="*/ 152831 h 419725"/>
              <a:gd name="connsiteX19" fmla="*/ 175548 w 419725"/>
              <a:gd name="connsiteY19" fmla="*/ 165127 h 419725"/>
              <a:gd name="connsiteX20" fmla="*/ 163251 w 419725"/>
              <a:gd name="connsiteY20" fmla="*/ 152831 h 419725"/>
              <a:gd name="connsiteX21" fmla="*/ 266895 w 419725"/>
              <a:gd name="connsiteY21" fmla="*/ 49187 h 419725"/>
              <a:gd name="connsiteX22" fmla="*/ 279192 w 419725"/>
              <a:gd name="connsiteY22" fmla="*/ 61483 h 419725"/>
              <a:gd name="connsiteX23" fmla="*/ 266895 w 419725"/>
              <a:gd name="connsiteY23" fmla="*/ 73780 h 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9725" h="419725">
                <a:moveTo>
                  <a:pt x="266895" y="0"/>
                </a:moveTo>
                <a:cubicBezTo>
                  <a:pt x="182622" y="0"/>
                  <a:pt x="114065" y="68558"/>
                  <a:pt x="114065" y="152823"/>
                </a:cubicBezTo>
                <a:cubicBezTo>
                  <a:pt x="114065" y="189614"/>
                  <a:pt x="127066" y="224299"/>
                  <a:pt x="150487" y="251851"/>
                </a:cubicBezTo>
                <a:lnTo>
                  <a:pt x="126369" y="275977"/>
                </a:lnTo>
                <a:lnTo>
                  <a:pt x="117672" y="267271"/>
                </a:lnTo>
                <a:cubicBezTo>
                  <a:pt x="112868" y="262476"/>
                  <a:pt x="105080" y="262476"/>
                  <a:pt x="100284" y="267271"/>
                </a:cubicBezTo>
                <a:lnTo>
                  <a:pt x="3600" y="363956"/>
                </a:lnTo>
                <a:cubicBezTo>
                  <a:pt x="-1196" y="368751"/>
                  <a:pt x="-1204" y="376539"/>
                  <a:pt x="3600" y="381343"/>
                </a:cubicBezTo>
                <a:lnTo>
                  <a:pt x="38383" y="416126"/>
                </a:lnTo>
                <a:cubicBezTo>
                  <a:pt x="43187" y="420922"/>
                  <a:pt x="50966" y="420930"/>
                  <a:pt x="55770" y="416126"/>
                </a:cubicBezTo>
                <a:lnTo>
                  <a:pt x="152446" y="319442"/>
                </a:lnTo>
                <a:cubicBezTo>
                  <a:pt x="157250" y="314646"/>
                  <a:pt x="157250" y="306858"/>
                  <a:pt x="152446" y="302054"/>
                </a:cubicBezTo>
                <a:lnTo>
                  <a:pt x="143757" y="293365"/>
                </a:lnTo>
                <a:lnTo>
                  <a:pt x="167875" y="269239"/>
                </a:lnTo>
                <a:cubicBezTo>
                  <a:pt x="195493" y="292717"/>
                  <a:pt x="230202" y="305661"/>
                  <a:pt x="266895" y="305661"/>
                </a:cubicBezTo>
                <a:cubicBezTo>
                  <a:pt x="351168" y="305661"/>
                  <a:pt x="419726" y="237104"/>
                  <a:pt x="419726" y="152823"/>
                </a:cubicBezTo>
                <a:cubicBezTo>
                  <a:pt x="419726" y="68558"/>
                  <a:pt x="351168" y="0"/>
                  <a:pt x="266895" y="0"/>
                </a:cubicBezTo>
                <a:close/>
                <a:moveTo>
                  <a:pt x="266895" y="73780"/>
                </a:moveTo>
                <a:cubicBezTo>
                  <a:pt x="223308" y="73780"/>
                  <a:pt x="187844" y="109243"/>
                  <a:pt x="187844" y="152831"/>
                </a:cubicBezTo>
                <a:cubicBezTo>
                  <a:pt x="187844" y="159618"/>
                  <a:pt x="182335" y="165127"/>
                  <a:pt x="175548" y="165127"/>
                </a:cubicBezTo>
                <a:cubicBezTo>
                  <a:pt x="168752" y="165127"/>
                  <a:pt x="163251" y="159618"/>
                  <a:pt x="163251" y="152831"/>
                </a:cubicBezTo>
                <a:cubicBezTo>
                  <a:pt x="163251" y="95684"/>
                  <a:pt x="209749" y="49187"/>
                  <a:pt x="266895" y="49187"/>
                </a:cubicBezTo>
                <a:cubicBezTo>
                  <a:pt x="273683" y="49187"/>
                  <a:pt x="279192" y="54695"/>
                  <a:pt x="279192" y="61483"/>
                </a:cubicBezTo>
                <a:cubicBezTo>
                  <a:pt x="279192" y="68271"/>
                  <a:pt x="273683" y="73780"/>
                  <a:pt x="266895" y="73780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2B09F0-B89C-362E-BA89-FF6280984793}"/>
              </a:ext>
            </a:extLst>
          </p:cNvPr>
          <p:cNvSpPr txBox="1"/>
          <p:nvPr/>
        </p:nvSpPr>
        <p:spPr>
          <a:xfrm>
            <a:off x="310566" y="3317075"/>
            <a:ext cx="1281388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chemeClr val="bg1"/>
                </a:solidFill>
              </a:rPr>
              <a:t>International students with RSA IDs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7E976F-32A3-679A-5F17-86640CE411AC}"/>
              </a:ext>
            </a:extLst>
          </p:cNvPr>
          <p:cNvSpPr txBox="1"/>
          <p:nvPr/>
        </p:nvSpPr>
        <p:spPr>
          <a:xfrm>
            <a:off x="2406118" y="3130027"/>
            <a:ext cx="1281388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chemeClr val="bg1"/>
                </a:solidFill>
              </a:rPr>
              <a:t>Local vs International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959794-49C3-5FB8-F8CC-84B00306FB7B}"/>
              </a:ext>
            </a:extLst>
          </p:cNvPr>
          <p:cNvSpPr txBox="1"/>
          <p:nvPr/>
        </p:nvSpPr>
        <p:spPr>
          <a:xfrm>
            <a:off x="4077806" y="2831153"/>
            <a:ext cx="1281388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chemeClr val="bg1"/>
                </a:solidFill>
              </a:rPr>
              <a:t>Emails &amp; passwords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4CF421-7837-6D82-9F33-857DA437C5AE}"/>
              </a:ext>
            </a:extLst>
          </p:cNvPr>
          <p:cNvSpPr txBox="1"/>
          <p:nvPr/>
        </p:nvSpPr>
        <p:spPr>
          <a:xfrm>
            <a:off x="5825687" y="2539003"/>
            <a:ext cx="1281388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chemeClr val="bg1"/>
                </a:solidFill>
              </a:rPr>
              <a:t>Multiple campuses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BB0303-22C3-74D7-7D75-EF7BCFE3CA8A}"/>
              </a:ext>
            </a:extLst>
          </p:cNvPr>
          <p:cNvSpPr txBox="1"/>
          <p:nvPr/>
        </p:nvSpPr>
        <p:spPr>
          <a:xfrm>
            <a:off x="7487947" y="2413998"/>
            <a:ext cx="128138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chemeClr val="bg1"/>
                </a:solidFill>
              </a:rPr>
              <a:t>Google IDP</a:t>
            </a:r>
          </a:p>
        </p:txBody>
      </p:sp>
      <p:sp>
        <p:nvSpPr>
          <p:cNvPr id="54" name="Graphic 14">
            <a:extLst>
              <a:ext uri="{FF2B5EF4-FFF2-40B4-BE49-F238E27FC236}">
                <a16:creationId xmlns:a16="http://schemas.microsoft.com/office/drawing/2014/main" id="{72F0EE6B-F1A2-07C9-334D-87B2AE209205}"/>
              </a:ext>
            </a:extLst>
          </p:cNvPr>
          <p:cNvSpPr/>
          <p:nvPr/>
        </p:nvSpPr>
        <p:spPr>
          <a:xfrm>
            <a:off x="802108" y="2404218"/>
            <a:ext cx="301093" cy="301090"/>
          </a:xfrm>
          <a:custGeom>
            <a:avLst/>
            <a:gdLst>
              <a:gd name="connsiteX0" fmla="*/ 266895 w 419725"/>
              <a:gd name="connsiteY0" fmla="*/ 0 h 419725"/>
              <a:gd name="connsiteX1" fmla="*/ 114065 w 419725"/>
              <a:gd name="connsiteY1" fmla="*/ 152823 h 419725"/>
              <a:gd name="connsiteX2" fmla="*/ 150487 w 419725"/>
              <a:gd name="connsiteY2" fmla="*/ 251851 h 419725"/>
              <a:gd name="connsiteX3" fmla="*/ 126369 w 419725"/>
              <a:gd name="connsiteY3" fmla="*/ 275977 h 419725"/>
              <a:gd name="connsiteX4" fmla="*/ 117672 w 419725"/>
              <a:gd name="connsiteY4" fmla="*/ 267271 h 419725"/>
              <a:gd name="connsiteX5" fmla="*/ 100284 w 419725"/>
              <a:gd name="connsiteY5" fmla="*/ 267271 h 419725"/>
              <a:gd name="connsiteX6" fmla="*/ 3600 w 419725"/>
              <a:gd name="connsiteY6" fmla="*/ 363956 h 419725"/>
              <a:gd name="connsiteX7" fmla="*/ 3600 w 419725"/>
              <a:gd name="connsiteY7" fmla="*/ 381343 h 419725"/>
              <a:gd name="connsiteX8" fmla="*/ 38383 w 419725"/>
              <a:gd name="connsiteY8" fmla="*/ 416126 h 419725"/>
              <a:gd name="connsiteX9" fmla="*/ 55770 w 419725"/>
              <a:gd name="connsiteY9" fmla="*/ 416126 h 419725"/>
              <a:gd name="connsiteX10" fmla="*/ 152446 w 419725"/>
              <a:gd name="connsiteY10" fmla="*/ 319442 h 419725"/>
              <a:gd name="connsiteX11" fmla="*/ 152446 w 419725"/>
              <a:gd name="connsiteY11" fmla="*/ 302054 h 419725"/>
              <a:gd name="connsiteX12" fmla="*/ 143757 w 419725"/>
              <a:gd name="connsiteY12" fmla="*/ 293365 h 419725"/>
              <a:gd name="connsiteX13" fmla="*/ 167875 w 419725"/>
              <a:gd name="connsiteY13" fmla="*/ 269239 h 419725"/>
              <a:gd name="connsiteX14" fmla="*/ 266895 w 419725"/>
              <a:gd name="connsiteY14" fmla="*/ 305661 h 419725"/>
              <a:gd name="connsiteX15" fmla="*/ 419726 w 419725"/>
              <a:gd name="connsiteY15" fmla="*/ 152823 h 419725"/>
              <a:gd name="connsiteX16" fmla="*/ 266895 w 419725"/>
              <a:gd name="connsiteY16" fmla="*/ 0 h 419725"/>
              <a:gd name="connsiteX17" fmla="*/ 266895 w 419725"/>
              <a:gd name="connsiteY17" fmla="*/ 73780 h 419725"/>
              <a:gd name="connsiteX18" fmla="*/ 187844 w 419725"/>
              <a:gd name="connsiteY18" fmla="*/ 152831 h 419725"/>
              <a:gd name="connsiteX19" fmla="*/ 175548 w 419725"/>
              <a:gd name="connsiteY19" fmla="*/ 165127 h 419725"/>
              <a:gd name="connsiteX20" fmla="*/ 163251 w 419725"/>
              <a:gd name="connsiteY20" fmla="*/ 152831 h 419725"/>
              <a:gd name="connsiteX21" fmla="*/ 266895 w 419725"/>
              <a:gd name="connsiteY21" fmla="*/ 49187 h 419725"/>
              <a:gd name="connsiteX22" fmla="*/ 279192 w 419725"/>
              <a:gd name="connsiteY22" fmla="*/ 61483 h 419725"/>
              <a:gd name="connsiteX23" fmla="*/ 266895 w 419725"/>
              <a:gd name="connsiteY23" fmla="*/ 73780 h 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9725" h="419725">
                <a:moveTo>
                  <a:pt x="266895" y="0"/>
                </a:moveTo>
                <a:cubicBezTo>
                  <a:pt x="182622" y="0"/>
                  <a:pt x="114065" y="68558"/>
                  <a:pt x="114065" y="152823"/>
                </a:cubicBezTo>
                <a:cubicBezTo>
                  <a:pt x="114065" y="189614"/>
                  <a:pt x="127066" y="224299"/>
                  <a:pt x="150487" y="251851"/>
                </a:cubicBezTo>
                <a:lnTo>
                  <a:pt x="126369" y="275977"/>
                </a:lnTo>
                <a:lnTo>
                  <a:pt x="117672" y="267271"/>
                </a:lnTo>
                <a:cubicBezTo>
                  <a:pt x="112868" y="262476"/>
                  <a:pt x="105080" y="262476"/>
                  <a:pt x="100284" y="267271"/>
                </a:cubicBezTo>
                <a:lnTo>
                  <a:pt x="3600" y="363956"/>
                </a:lnTo>
                <a:cubicBezTo>
                  <a:pt x="-1196" y="368751"/>
                  <a:pt x="-1204" y="376539"/>
                  <a:pt x="3600" y="381343"/>
                </a:cubicBezTo>
                <a:lnTo>
                  <a:pt x="38383" y="416126"/>
                </a:lnTo>
                <a:cubicBezTo>
                  <a:pt x="43187" y="420922"/>
                  <a:pt x="50966" y="420930"/>
                  <a:pt x="55770" y="416126"/>
                </a:cubicBezTo>
                <a:lnTo>
                  <a:pt x="152446" y="319442"/>
                </a:lnTo>
                <a:cubicBezTo>
                  <a:pt x="157250" y="314646"/>
                  <a:pt x="157250" y="306858"/>
                  <a:pt x="152446" y="302054"/>
                </a:cubicBezTo>
                <a:lnTo>
                  <a:pt x="143757" y="293365"/>
                </a:lnTo>
                <a:lnTo>
                  <a:pt x="167875" y="269239"/>
                </a:lnTo>
                <a:cubicBezTo>
                  <a:pt x="195493" y="292717"/>
                  <a:pt x="230202" y="305661"/>
                  <a:pt x="266895" y="305661"/>
                </a:cubicBezTo>
                <a:cubicBezTo>
                  <a:pt x="351168" y="305661"/>
                  <a:pt x="419726" y="237104"/>
                  <a:pt x="419726" y="152823"/>
                </a:cubicBezTo>
                <a:cubicBezTo>
                  <a:pt x="419726" y="68558"/>
                  <a:pt x="351168" y="0"/>
                  <a:pt x="266895" y="0"/>
                </a:cubicBezTo>
                <a:close/>
                <a:moveTo>
                  <a:pt x="266895" y="73780"/>
                </a:moveTo>
                <a:cubicBezTo>
                  <a:pt x="223308" y="73780"/>
                  <a:pt x="187844" y="109243"/>
                  <a:pt x="187844" y="152831"/>
                </a:cubicBezTo>
                <a:cubicBezTo>
                  <a:pt x="187844" y="159618"/>
                  <a:pt x="182335" y="165127"/>
                  <a:pt x="175548" y="165127"/>
                </a:cubicBezTo>
                <a:cubicBezTo>
                  <a:pt x="168752" y="165127"/>
                  <a:pt x="163251" y="159618"/>
                  <a:pt x="163251" y="152831"/>
                </a:cubicBezTo>
                <a:cubicBezTo>
                  <a:pt x="163251" y="95684"/>
                  <a:pt x="209749" y="49187"/>
                  <a:pt x="266895" y="49187"/>
                </a:cubicBezTo>
                <a:cubicBezTo>
                  <a:pt x="273683" y="49187"/>
                  <a:pt x="279192" y="54695"/>
                  <a:pt x="279192" y="61483"/>
                </a:cubicBezTo>
                <a:cubicBezTo>
                  <a:pt x="279192" y="68271"/>
                  <a:pt x="273683" y="73780"/>
                  <a:pt x="266895" y="73780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55" name="Graphic 14">
            <a:extLst>
              <a:ext uri="{FF2B5EF4-FFF2-40B4-BE49-F238E27FC236}">
                <a16:creationId xmlns:a16="http://schemas.microsoft.com/office/drawing/2014/main" id="{CC68C42F-31DE-BD8E-D188-1F8BA50A7CB9}"/>
              </a:ext>
            </a:extLst>
          </p:cNvPr>
          <p:cNvSpPr/>
          <p:nvPr/>
        </p:nvSpPr>
        <p:spPr>
          <a:xfrm>
            <a:off x="4320816" y="2103128"/>
            <a:ext cx="301093" cy="301090"/>
          </a:xfrm>
          <a:custGeom>
            <a:avLst/>
            <a:gdLst>
              <a:gd name="connsiteX0" fmla="*/ 266895 w 419725"/>
              <a:gd name="connsiteY0" fmla="*/ 0 h 419725"/>
              <a:gd name="connsiteX1" fmla="*/ 114065 w 419725"/>
              <a:gd name="connsiteY1" fmla="*/ 152823 h 419725"/>
              <a:gd name="connsiteX2" fmla="*/ 150487 w 419725"/>
              <a:gd name="connsiteY2" fmla="*/ 251851 h 419725"/>
              <a:gd name="connsiteX3" fmla="*/ 126369 w 419725"/>
              <a:gd name="connsiteY3" fmla="*/ 275977 h 419725"/>
              <a:gd name="connsiteX4" fmla="*/ 117672 w 419725"/>
              <a:gd name="connsiteY4" fmla="*/ 267271 h 419725"/>
              <a:gd name="connsiteX5" fmla="*/ 100284 w 419725"/>
              <a:gd name="connsiteY5" fmla="*/ 267271 h 419725"/>
              <a:gd name="connsiteX6" fmla="*/ 3600 w 419725"/>
              <a:gd name="connsiteY6" fmla="*/ 363956 h 419725"/>
              <a:gd name="connsiteX7" fmla="*/ 3600 w 419725"/>
              <a:gd name="connsiteY7" fmla="*/ 381343 h 419725"/>
              <a:gd name="connsiteX8" fmla="*/ 38383 w 419725"/>
              <a:gd name="connsiteY8" fmla="*/ 416126 h 419725"/>
              <a:gd name="connsiteX9" fmla="*/ 55770 w 419725"/>
              <a:gd name="connsiteY9" fmla="*/ 416126 h 419725"/>
              <a:gd name="connsiteX10" fmla="*/ 152446 w 419725"/>
              <a:gd name="connsiteY10" fmla="*/ 319442 h 419725"/>
              <a:gd name="connsiteX11" fmla="*/ 152446 w 419725"/>
              <a:gd name="connsiteY11" fmla="*/ 302054 h 419725"/>
              <a:gd name="connsiteX12" fmla="*/ 143757 w 419725"/>
              <a:gd name="connsiteY12" fmla="*/ 293365 h 419725"/>
              <a:gd name="connsiteX13" fmla="*/ 167875 w 419725"/>
              <a:gd name="connsiteY13" fmla="*/ 269239 h 419725"/>
              <a:gd name="connsiteX14" fmla="*/ 266895 w 419725"/>
              <a:gd name="connsiteY14" fmla="*/ 305661 h 419725"/>
              <a:gd name="connsiteX15" fmla="*/ 419726 w 419725"/>
              <a:gd name="connsiteY15" fmla="*/ 152823 h 419725"/>
              <a:gd name="connsiteX16" fmla="*/ 266895 w 419725"/>
              <a:gd name="connsiteY16" fmla="*/ 0 h 419725"/>
              <a:gd name="connsiteX17" fmla="*/ 266895 w 419725"/>
              <a:gd name="connsiteY17" fmla="*/ 73780 h 419725"/>
              <a:gd name="connsiteX18" fmla="*/ 187844 w 419725"/>
              <a:gd name="connsiteY18" fmla="*/ 152831 h 419725"/>
              <a:gd name="connsiteX19" fmla="*/ 175548 w 419725"/>
              <a:gd name="connsiteY19" fmla="*/ 165127 h 419725"/>
              <a:gd name="connsiteX20" fmla="*/ 163251 w 419725"/>
              <a:gd name="connsiteY20" fmla="*/ 152831 h 419725"/>
              <a:gd name="connsiteX21" fmla="*/ 266895 w 419725"/>
              <a:gd name="connsiteY21" fmla="*/ 49187 h 419725"/>
              <a:gd name="connsiteX22" fmla="*/ 279192 w 419725"/>
              <a:gd name="connsiteY22" fmla="*/ 61483 h 419725"/>
              <a:gd name="connsiteX23" fmla="*/ 266895 w 419725"/>
              <a:gd name="connsiteY23" fmla="*/ 73780 h 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9725" h="419725">
                <a:moveTo>
                  <a:pt x="266895" y="0"/>
                </a:moveTo>
                <a:cubicBezTo>
                  <a:pt x="182622" y="0"/>
                  <a:pt x="114065" y="68558"/>
                  <a:pt x="114065" y="152823"/>
                </a:cubicBezTo>
                <a:cubicBezTo>
                  <a:pt x="114065" y="189614"/>
                  <a:pt x="127066" y="224299"/>
                  <a:pt x="150487" y="251851"/>
                </a:cubicBezTo>
                <a:lnTo>
                  <a:pt x="126369" y="275977"/>
                </a:lnTo>
                <a:lnTo>
                  <a:pt x="117672" y="267271"/>
                </a:lnTo>
                <a:cubicBezTo>
                  <a:pt x="112868" y="262476"/>
                  <a:pt x="105080" y="262476"/>
                  <a:pt x="100284" y="267271"/>
                </a:cubicBezTo>
                <a:lnTo>
                  <a:pt x="3600" y="363956"/>
                </a:lnTo>
                <a:cubicBezTo>
                  <a:pt x="-1196" y="368751"/>
                  <a:pt x="-1204" y="376539"/>
                  <a:pt x="3600" y="381343"/>
                </a:cubicBezTo>
                <a:lnTo>
                  <a:pt x="38383" y="416126"/>
                </a:lnTo>
                <a:cubicBezTo>
                  <a:pt x="43187" y="420922"/>
                  <a:pt x="50966" y="420930"/>
                  <a:pt x="55770" y="416126"/>
                </a:cubicBezTo>
                <a:lnTo>
                  <a:pt x="152446" y="319442"/>
                </a:lnTo>
                <a:cubicBezTo>
                  <a:pt x="157250" y="314646"/>
                  <a:pt x="157250" y="306858"/>
                  <a:pt x="152446" y="302054"/>
                </a:cubicBezTo>
                <a:lnTo>
                  <a:pt x="143757" y="293365"/>
                </a:lnTo>
                <a:lnTo>
                  <a:pt x="167875" y="269239"/>
                </a:lnTo>
                <a:cubicBezTo>
                  <a:pt x="195493" y="292717"/>
                  <a:pt x="230202" y="305661"/>
                  <a:pt x="266895" y="305661"/>
                </a:cubicBezTo>
                <a:cubicBezTo>
                  <a:pt x="351168" y="305661"/>
                  <a:pt x="419726" y="237104"/>
                  <a:pt x="419726" y="152823"/>
                </a:cubicBezTo>
                <a:cubicBezTo>
                  <a:pt x="419726" y="68558"/>
                  <a:pt x="351168" y="0"/>
                  <a:pt x="266895" y="0"/>
                </a:cubicBezTo>
                <a:close/>
                <a:moveTo>
                  <a:pt x="266895" y="73780"/>
                </a:moveTo>
                <a:cubicBezTo>
                  <a:pt x="223308" y="73780"/>
                  <a:pt x="187844" y="109243"/>
                  <a:pt x="187844" y="152831"/>
                </a:cubicBezTo>
                <a:cubicBezTo>
                  <a:pt x="187844" y="159618"/>
                  <a:pt x="182335" y="165127"/>
                  <a:pt x="175548" y="165127"/>
                </a:cubicBezTo>
                <a:cubicBezTo>
                  <a:pt x="168752" y="165127"/>
                  <a:pt x="163251" y="159618"/>
                  <a:pt x="163251" y="152831"/>
                </a:cubicBezTo>
                <a:cubicBezTo>
                  <a:pt x="163251" y="95684"/>
                  <a:pt x="209749" y="49187"/>
                  <a:pt x="266895" y="49187"/>
                </a:cubicBezTo>
                <a:cubicBezTo>
                  <a:pt x="273683" y="49187"/>
                  <a:pt x="279192" y="54695"/>
                  <a:pt x="279192" y="61483"/>
                </a:cubicBezTo>
                <a:cubicBezTo>
                  <a:pt x="279192" y="68271"/>
                  <a:pt x="273683" y="73780"/>
                  <a:pt x="266895" y="73780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56" name="Graphic 14">
            <a:extLst>
              <a:ext uri="{FF2B5EF4-FFF2-40B4-BE49-F238E27FC236}">
                <a16:creationId xmlns:a16="http://schemas.microsoft.com/office/drawing/2014/main" id="{6B8A7BB3-DD7B-D63B-AEE2-8D25AC02D305}"/>
              </a:ext>
            </a:extLst>
          </p:cNvPr>
          <p:cNvSpPr/>
          <p:nvPr/>
        </p:nvSpPr>
        <p:spPr>
          <a:xfrm>
            <a:off x="5959921" y="1942094"/>
            <a:ext cx="301093" cy="301090"/>
          </a:xfrm>
          <a:custGeom>
            <a:avLst/>
            <a:gdLst>
              <a:gd name="connsiteX0" fmla="*/ 266895 w 419725"/>
              <a:gd name="connsiteY0" fmla="*/ 0 h 419725"/>
              <a:gd name="connsiteX1" fmla="*/ 114065 w 419725"/>
              <a:gd name="connsiteY1" fmla="*/ 152823 h 419725"/>
              <a:gd name="connsiteX2" fmla="*/ 150487 w 419725"/>
              <a:gd name="connsiteY2" fmla="*/ 251851 h 419725"/>
              <a:gd name="connsiteX3" fmla="*/ 126369 w 419725"/>
              <a:gd name="connsiteY3" fmla="*/ 275977 h 419725"/>
              <a:gd name="connsiteX4" fmla="*/ 117672 w 419725"/>
              <a:gd name="connsiteY4" fmla="*/ 267271 h 419725"/>
              <a:gd name="connsiteX5" fmla="*/ 100284 w 419725"/>
              <a:gd name="connsiteY5" fmla="*/ 267271 h 419725"/>
              <a:gd name="connsiteX6" fmla="*/ 3600 w 419725"/>
              <a:gd name="connsiteY6" fmla="*/ 363956 h 419725"/>
              <a:gd name="connsiteX7" fmla="*/ 3600 w 419725"/>
              <a:gd name="connsiteY7" fmla="*/ 381343 h 419725"/>
              <a:gd name="connsiteX8" fmla="*/ 38383 w 419725"/>
              <a:gd name="connsiteY8" fmla="*/ 416126 h 419725"/>
              <a:gd name="connsiteX9" fmla="*/ 55770 w 419725"/>
              <a:gd name="connsiteY9" fmla="*/ 416126 h 419725"/>
              <a:gd name="connsiteX10" fmla="*/ 152446 w 419725"/>
              <a:gd name="connsiteY10" fmla="*/ 319442 h 419725"/>
              <a:gd name="connsiteX11" fmla="*/ 152446 w 419725"/>
              <a:gd name="connsiteY11" fmla="*/ 302054 h 419725"/>
              <a:gd name="connsiteX12" fmla="*/ 143757 w 419725"/>
              <a:gd name="connsiteY12" fmla="*/ 293365 h 419725"/>
              <a:gd name="connsiteX13" fmla="*/ 167875 w 419725"/>
              <a:gd name="connsiteY13" fmla="*/ 269239 h 419725"/>
              <a:gd name="connsiteX14" fmla="*/ 266895 w 419725"/>
              <a:gd name="connsiteY14" fmla="*/ 305661 h 419725"/>
              <a:gd name="connsiteX15" fmla="*/ 419726 w 419725"/>
              <a:gd name="connsiteY15" fmla="*/ 152823 h 419725"/>
              <a:gd name="connsiteX16" fmla="*/ 266895 w 419725"/>
              <a:gd name="connsiteY16" fmla="*/ 0 h 419725"/>
              <a:gd name="connsiteX17" fmla="*/ 266895 w 419725"/>
              <a:gd name="connsiteY17" fmla="*/ 73780 h 419725"/>
              <a:gd name="connsiteX18" fmla="*/ 187844 w 419725"/>
              <a:gd name="connsiteY18" fmla="*/ 152831 h 419725"/>
              <a:gd name="connsiteX19" fmla="*/ 175548 w 419725"/>
              <a:gd name="connsiteY19" fmla="*/ 165127 h 419725"/>
              <a:gd name="connsiteX20" fmla="*/ 163251 w 419725"/>
              <a:gd name="connsiteY20" fmla="*/ 152831 h 419725"/>
              <a:gd name="connsiteX21" fmla="*/ 266895 w 419725"/>
              <a:gd name="connsiteY21" fmla="*/ 49187 h 419725"/>
              <a:gd name="connsiteX22" fmla="*/ 279192 w 419725"/>
              <a:gd name="connsiteY22" fmla="*/ 61483 h 419725"/>
              <a:gd name="connsiteX23" fmla="*/ 266895 w 419725"/>
              <a:gd name="connsiteY23" fmla="*/ 73780 h 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9725" h="419725">
                <a:moveTo>
                  <a:pt x="266895" y="0"/>
                </a:moveTo>
                <a:cubicBezTo>
                  <a:pt x="182622" y="0"/>
                  <a:pt x="114065" y="68558"/>
                  <a:pt x="114065" y="152823"/>
                </a:cubicBezTo>
                <a:cubicBezTo>
                  <a:pt x="114065" y="189614"/>
                  <a:pt x="127066" y="224299"/>
                  <a:pt x="150487" y="251851"/>
                </a:cubicBezTo>
                <a:lnTo>
                  <a:pt x="126369" y="275977"/>
                </a:lnTo>
                <a:lnTo>
                  <a:pt x="117672" y="267271"/>
                </a:lnTo>
                <a:cubicBezTo>
                  <a:pt x="112868" y="262476"/>
                  <a:pt x="105080" y="262476"/>
                  <a:pt x="100284" y="267271"/>
                </a:cubicBezTo>
                <a:lnTo>
                  <a:pt x="3600" y="363956"/>
                </a:lnTo>
                <a:cubicBezTo>
                  <a:pt x="-1196" y="368751"/>
                  <a:pt x="-1204" y="376539"/>
                  <a:pt x="3600" y="381343"/>
                </a:cubicBezTo>
                <a:lnTo>
                  <a:pt x="38383" y="416126"/>
                </a:lnTo>
                <a:cubicBezTo>
                  <a:pt x="43187" y="420922"/>
                  <a:pt x="50966" y="420930"/>
                  <a:pt x="55770" y="416126"/>
                </a:cubicBezTo>
                <a:lnTo>
                  <a:pt x="152446" y="319442"/>
                </a:lnTo>
                <a:cubicBezTo>
                  <a:pt x="157250" y="314646"/>
                  <a:pt x="157250" y="306858"/>
                  <a:pt x="152446" y="302054"/>
                </a:cubicBezTo>
                <a:lnTo>
                  <a:pt x="143757" y="293365"/>
                </a:lnTo>
                <a:lnTo>
                  <a:pt x="167875" y="269239"/>
                </a:lnTo>
                <a:cubicBezTo>
                  <a:pt x="195493" y="292717"/>
                  <a:pt x="230202" y="305661"/>
                  <a:pt x="266895" y="305661"/>
                </a:cubicBezTo>
                <a:cubicBezTo>
                  <a:pt x="351168" y="305661"/>
                  <a:pt x="419726" y="237104"/>
                  <a:pt x="419726" y="152823"/>
                </a:cubicBezTo>
                <a:cubicBezTo>
                  <a:pt x="419726" y="68558"/>
                  <a:pt x="351168" y="0"/>
                  <a:pt x="266895" y="0"/>
                </a:cubicBezTo>
                <a:close/>
                <a:moveTo>
                  <a:pt x="266895" y="73780"/>
                </a:moveTo>
                <a:cubicBezTo>
                  <a:pt x="223308" y="73780"/>
                  <a:pt x="187844" y="109243"/>
                  <a:pt x="187844" y="152831"/>
                </a:cubicBezTo>
                <a:cubicBezTo>
                  <a:pt x="187844" y="159618"/>
                  <a:pt x="182335" y="165127"/>
                  <a:pt x="175548" y="165127"/>
                </a:cubicBezTo>
                <a:cubicBezTo>
                  <a:pt x="168752" y="165127"/>
                  <a:pt x="163251" y="159618"/>
                  <a:pt x="163251" y="152831"/>
                </a:cubicBezTo>
                <a:cubicBezTo>
                  <a:pt x="163251" y="95684"/>
                  <a:pt x="209749" y="49187"/>
                  <a:pt x="266895" y="49187"/>
                </a:cubicBezTo>
                <a:cubicBezTo>
                  <a:pt x="273683" y="49187"/>
                  <a:pt x="279192" y="54695"/>
                  <a:pt x="279192" y="61483"/>
                </a:cubicBezTo>
                <a:cubicBezTo>
                  <a:pt x="279192" y="68271"/>
                  <a:pt x="273683" y="73780"/>
                  <a:pt x="266895" y="73780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57" name="Graphic 14">
            <a:extLst>
              <a:ext uri="{FF2B5EF4-FFF2-40B4-BE49-F238E27FC236}">
                <a16:creationId xmlns:a16="http://schemas.microsoft.com/office/drawing/2014/main" id="{11D0647F-734A-91E3-3690-078D8CD11CAC}"/>
              </a:ext>
            </a:extLst>
          </p:cNvPr>
          <p:cNvSpPr/>
          <p:nvPr/>
        </p:nvSpPr>
        <p:spPr>
          <a:xfrm>
            <a:off x="7674550" y="1774085"/>
            <a:ext cx="301093" cy="301090"/>
          </a:xfrm>
          <a:custGeom>
            <a:avLst/>
            <a:gdLst>
              <a:gd name="connsiteX0" fmla="*/ 266895 w 419725"/>
              <a:gd name="connsiteY0" fmla="*/ 0 h 419725"/>
              <a:gd name="connsiteX1" fmla="*/ 114065 w 419725"/>
              <a:gd name="connsiteY1" fmla="*/ 152823 h 419725"/>
              <a:gd name="connsiteX2" fmla="*/ 150487 w 419725"/>
              <a:gd name="connsiteY2" fmla="*/ 251851 h 419725"/>
              <a:gd name="connsiteX3" fmla="*/ 126369 w 419725"/>
              <a:gd name="connsiteY3" fmla="*/ 275977 h 419725"/>
              <a:gd name="connsiteX4" fmla="*/ 117672 w 419725"/>
              <a:gd name="connsiteY4" fmla="*/ 267271 h 419725"/>
              <a:gd name="connsiteX5" fmla="*/ 100284 w 419725"/>
              <a:gd name="connsiteY5" fmla="*/ 267271 h 419725"/>
              <a:gd name="connsiteX6" fmla="*/ 3600 w 419725"/>
              <a:gd name="connsiteY6" fmla="*/ 363956 h 419725"/>
              <a:gd name="connsiteX7" fmla="*/ 3600 w 419725"/>
              <a:gd name="connsiteY7" fmla="*/ 381343 h 419725"/>
              <a:gd name="connsiteX8" fmla="*/ 38383 w 419725"/>
              <a:gd name="connsiteY8" fmla="*/ 416126 h 419725"/>
              <a:gd name="connsiteX9" fmla="*/ 55770 w 419725"/>
              <a:gd name="connsiteY9" fmla="*/ 416126 h 419725"/>
              <a:gd name="connsiteX10" fmla="*/ 152446 w 419725"/>
              <a:gd name="connsiteY10" fmla="*/ 319442 h 419725"/>
              <a:gd name="connsiteX11" fmla="*/ 152446 w 419725"/>
              <a:gd name="connsiteY11" fmla="*/ 302054 h 419725"/>
              <a:gd name="connsiteX12" fmla="*/ 143757 w 419725"/>
              <a:gd name="connsiteY12" fmla="*/ 293365 h 419725"/>
              <a:gd name="connsiteX13" fmla="*/ 167875 w 419725"/>
              <a:gd name="connsiteY13" fmla="*/ 269239 h 419725"/>
              <a:gd name="connsiteX14" fmla="*/ 266895 w 419725"/>
              <a:gd name="connsiteY14" fmla="*/ 305661 h 419725"/>
              <a:gd name="connsiteX15" fmla="*/ 419726 w 419725"/>
              <a:gd name="connsiteY15" fmla="*/ 152823 h 419725"/>
              <a:gd name="connsiteX16" fmla="*/ 266895 w 419725"/>
              <a:gd name="connsiteY16" fmla="*/ 0 h 419725"/>
              <a:gd name="connsiteX17" fmla="*/ 266895 w 419725"/>
              <a:gd name="connsiteY17" fmla="*/ 73780 h 419725"/>
              <a:gd name="connsiteX18" fmla="*/ 187844 w 419725"/>
              <a:gd name="connsiteY18" fmla="*/ 152831 h 419725"/>
              <a:gd name="connsiteX19" fmla="*/ 175548 w 419725"/>
              <a:gd name="connsiteY19" fmla="*/ 165127 h 419725"/>
              <a:gd name="connsiteX20" fmla="*/ 163251 w 419725"/>
              <a:gd name="connsiteY20" fmla="*/ 152831 h 419725"/>
              <a:gd name="connsiteX21" fmla="*/ 266895 w 419725"/>
              <a:gd name="connsiteY21" fmla="*/ 49187 h 419725"/>
              <a:gd name="connsiteX22" fmla="*/ 279192 w 419725"/>
              <a:gd name="connsiteY22" fmla="*/ 61483 h 419725"/>
              <a:gd name="connsiteX23" fmla="*/ 266895 w 419725"/>
              <a:gd name="connsiteY23" fmla="*/ 73780 h 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9725" h="419725">
                <a:moveTo>
                  <a:pt x="266895" y="0"/>
                </a:moveTo>
                <a:cubicBezTo>
                  <a:pt x="182622" y="0"/>
                  <a:pt x="114065" y="68558"/>
                  <a:pt x="114065" y="152823"/>
                </a:cubicBezTo>
                <a:cubicBezTo>
                  <a:pt x="114065" y="189614"/>
                  <a:pt x="127066" y="224299"/>
                  <a:pt x="150487" y="251851"/>
                </a:cubicBezTo>
                <a:lnTo>
                  <a:pt x="126369" y="275977"/>
                </a:lnTo>
                <a:lnTo>
                  <a:pt x="117672" y="267271"/>
                </a:lnTo>
                <a:cubicBezTo>
                  <a:pt x="112868" y="262476"/>
                  <a:pt x="105080" y="262476"/>
                  <a:pt x="100284" y="267271"/>
                </a:cubicBezTo>
                <a:lnTo>
                  <a:pt x="3600" y="363956"/>
                </a:lnTo>
                <a:cubicBezTo>
                  <a:pt x="-1196" y="368751"/>
                  <a:pt x="-1204" y="376539"/>
                  <a:pt x="3600" y="381343"/>
                </a:cubicBezTo>
                <a:lnTo>
                  <a:pt x="38383" y="416126"/>
                </a:lnTo>
                <a:cubicBezTo>
                  <a:pt x="43187" y="420922"/>
                  <a:pt x="50966" y="420930"/>
                  <a:pt x="55770" y="416126"/>
                </a:cubicBezTo>
                <a:lnTo>
                  <a:pt x="152446" y="319442"/>
                </a:lnTo>
                <a:cubicBezTo>
                  <a:pt x="157250" y="314646"/>
                  <a:pt x="157250" y="306858"/>
                  <a:pt x="152446" y="302054"/>
                </a:cubicBezTo>
                <a:lnTo>
                  <a:pt x="143757" y="293365"/>
                </a:lnTo>
                <a:lnTo>
                  <a:pt x="167875" y="269239"/>
                </a:lnTo>
                <a:cubicBezTo>
                  <a:pt x="195493" y="292717"/>
                  <a:pt x="230202" y="305661"/>
                  <a:pt x="266895" y="305661"/>
                </a:cubicBezTo>
                <a:cubicBezTo>
                  <a:pt x="351168" y="305661"/>
                  <a:pt x="419726" y="237104"/>
                  <a:pt x="419726" y="152823"/>
                </a:cubicBezTo>
                <a:cubicBezTo>
                  <a:pt x="419726" y="68558"/>
                  <a:pt x="351168" y="0"/>
                  <a:pt x="266895" y="0"/>
                </a:cubicBezTo>
                <a:close/>
                <a:moveTo>
                  <a:pt x="266895" y="73780"/>
                </a:moveTo>
                <a:cubicBezTo>
                  <a:pt x="223308" y="73780"/>
                  <a:pt x="187844" y="109243"/>
                  <a:pt x="187844" y="152831"/>
                </a:cubicBezTo>
                <a:cubicBezTo>
                  <a:pt x="187844" y="159618"/>
                  <a:pt x="182335" y="165127"/>
                  <a:pt x="175548" y="165127"/>
                </a:cubicBezTo>
                <a:cubicBezTo>
                  <a:pt x="168752" y="165127"/>
                  <a:pt x="163251" y="159618"/>
                  <a:pt x="163251" y="152831"/>
                </a:cubicBezTo>
                <a:cubicBezTo>
                  <a:pt x="163251" y="95684"/>
                  <a:pt x="209749" y="49187"/>
                  <a:pt x="266895" y="49187"/>
                </a:cubicBezTo>
                <a:cubicBezTo>
                  <a:pt x="273683" y="49187"/>
                  <a:pt x="279192" y="54695"/>
                  <a:pt x="279192" y="61483"/>
                </a:cubicBezTo>
                <a:cubicBezTo>
                  <a:pt x="279192" y="68271"/>
                  <a:pt x="273683" y="73780"/>
                  <a:pt x="266895" y="73780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9075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/>
      <p:bldP spid="36" grpId="0"/>
      <p:bldP spid="34" grpId="0"/>
      <p:bldP spid="32" grpId="0"/>
      <p:bldP spid="30" grpId="0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F48C06-65ED-4863-9FBB-06B0DDCD9598}"/>
              </a:ext>
            </a:extLst>
          </p:cNvPr>
          <p:cNvSpPr/>
          <p:nvPr/>
        </p:nvSpPr>
        <p:spPr>
          <a:xfrm>
            <a:off x="0" y="368244"/>
            <a:ext cx="6697268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2"/>
                </a:solidFill>
                <a:cs typeface="Segoe UI" panose="020B0502040204020203" pitchFamily="34" charset="0"/>
              </a:rPr>
              <a:t>Selections Insights &amp; Discoveries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609BCCB-A02A-0CA8-C7C6-1E4C38A3ECCD}"/>
              </a:ext>
            </a:extLst>
          </p:cNvPr>
          <p:cNvGrpSpPr/>
          <p:nvPr/>
        </p:nvGrpSpPr>
        <p:grpSpPr>
          <a:xfrm>
            <a:off x="457325" y="1015272"/>
            <a:ext cx="4033191" cy="875644"/>
            <a:chOff x="457325" y="1471444"/>
            <a:chExt cx="4033191" cy="87564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96ED721-E6EB-B1BA-F617-C68A21E49C9D}"/>
                </a:ext>
              </a:extLst>
            </p:cNvPr>
            <p:cNvSpPr/>
            <p:nvPr/>
          </p:nvSpPr>
          <p:spPr>
            <a:xfrm>
              <a:off x="457325" y="1471444"/>
              <a:ext cx="4033191" cy="875644"/>
            </a:xfrm>
            <a:prstGeom prst="roundRect">
              <a:avLst>
                <a:gd name="adj" fmla="val 11785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0" dist="114300" dir="5400000" algn="t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81B482-0003-3D25-8D79-8D3E86D88B7D}"/>
                </a:ext>
              </a:extLst>
            </p:cNvPr>
            <p:cNvSpPr txBox="1"/>
            <p:nvPr/>
          </p:nvSpPr>
          <p:spPr>
            <a:xfrm>
              <a:off x="1422297" y="1665771"/>
              <a:ext cx="2932177" cy="585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Different selection periods for past matric &amp; current matric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B8F6E45-2430-571E-2E2D-7B04D2AB30A3}"/>
                </a:ext>
              </a:extLst>
            </p:cNvPr>
            <p:cNvSpPr/>
            <p:nvPr/>
          </p:nvSpPr>
          <p:spPr>
            <a:xfrm>
              <a:off x="705964" y="1704884"/>
              <a:ext cx="472157" cy="445838"/>
            </a:xfrm>
            <a:prstGeom prst="roundRect">
              <a:avLst>
                <a:gd name="adj" fmla="val 17279"/>
              </a:avLst>
            </a:prstGeom>
            <a:solidFill>
              <a:schemeClr val="accent1"/>
            </a:solidFill>
            <a:ln>
              <a:noFill/>
            </a:ln>
            <a:effectLst>
              <a:outerShdw blurRad="558800" dist="152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pic>
          <p:nvPicPr>
            <p:cNvPr id="50" name="Graphic 49" descr="Classroom with solid fill">
              <a:extLst>
                <a:ext uri="{FF2B5EF4-FFF2-40B4-BE49-F238E27FC236}">
                  <a16:creationId xmlns:a16="http://schemas.microsoft.com/office/drawing/2014/main" id="{9BF95FD5-5CBB-B51B-F844-4020B20D1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7434" y="1765191"/>
              <a:ext cx="370310" cy="37031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B3C17A8-C66E-5BE1-2B4F-AAFDB668A020}"/>
              </a:ext>
            </a:extLst>
          </p:cNvPr>
          <p:cNvGrpSpPr/>
          <p:nvPr/>
        </p:nvGrpSpPr>
        <p:grpSpPr>
          <a:xfrm>
            <a:off x="4653486" y="1015272"/>
            <a:ext cx="4033191" cy="875644"/>
            <a:chOff x="4653486" y="1471444"/>
            <a:chExt cx="4033191" cy="8756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1D69D96-8B06-246A-16AE-3B7244327111}"/>
                </a:ext>
              </a:extLst>
            </p:cNvPr>
            <p:cNvSpPr/>
            <p:nvPr/>
          </p:nvSpPr>
          <p:spPr>
            <a:xfrm>
              <a:off x="4653486" y="1471444"/>
              <a:ext cx="4033191" cy="875644"/>
            </a:xfrm>
            <a:prstGeom prst="roundRect">
              <a:avLst>
                <a:gd name="adj" fmla="val 11785"/>
              </a:avLst>
            </a:prstGeom>
            <a:solidFill>
              <a:schemeClr val="accent6"/>
            </a:solidFill>
            <a:ln>
              <a:noFill/>
            </a:ln>
            <a:effectLst>
              <a:outerShdw blurRad="635000" dist="114300" dir="5400000" algn="t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ABC83C-4C68-2875-D555-5A6E4DAF93D0}"/>
                </a:ext>
              </a:extLst>
            </p:cNvPr>
            <p:cNvSpPr txBox="1"/>
            <p:nvPr/>
          </p:nvSpPr>
          <p:spPr>
            <a:xfrm>
              <a:off x="5618457" y="1765191"/>
              <a:ext cx="2932177" cy="32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Not ranking by APS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4E52E8B-26E3-36D1-47DB-AD4F697734A3}"/>
                </a:ext>
              </a:extLst>
            </p:cNvPr>
            <p:cNvSpPr/>
            <p:nvPr/>
          </p:nvSpPr>
          <p:spPr>
            <a:xfrm>
              <a:off x="4927503" y="1710039"/>
              <a:ext cx="472157" cy="445838"/>
            </a:xfrm>
            <a:prstGeom prst="roundRect">
              <a:avLst>
                <a:gd name="adj" fmla="val 17279"/>
              </a:avLst>
            </a:prstGeom>
            <a:solidFill>
              <a:schemeClr val="accent6"/>
            </a:solidFill>
            <a:ln>
              <a:noFill/>
            </a:ln>
            <a:effectLst>
              <a:outerShdw blurRad="558800" dist="152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pic>
          <p:nvPicPr>
            <p:cNvPr id="52" name="Graphic 51" descr="Priorities with solid fill">
              <a:extLst>
                <a:ext uri="{FF2B5EF4-FFF2-40B4-BE49-F238E27FC236}">
                  <a16:creationId xmlns:a16="http://schemas.microsoft.com/office/drawing/2014/main" id="{BE185FD6-E359-DC6A-9D6B-267BD4B86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51546" y="1758573"/>
              <a:ext cx="370800" cy="3708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0C37EF2-77FC-C840-9959-515B28845F10}"/>
              </a:ext>
            </a:extLst>
          </p:cNvPr>
          <p:cNvGrpSpPr/>
          <p:nvPr/>
        </p:nvGrpSpPr>
        <p:grpSpPr>
          <a:xfrm>
            <a:off x="457325" y="1972661"/>
            <a:ext cx="4033191" cy="875644"/>
            <a:chOff x="457325" y="2512593"/>
            <a:chExt cx="4033191" cy="8756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646D8D-CC5B-0689-9B2D-D10FAC43265B}"/>
                </a:ext>
              </a:extLst>
            </p:cNvPr>
            <p:cNvSpPr/>
            <p:nvPr/>
          </p:nvSpPr>
          <p:spPr>
            <a:xfrm>
              <a:off x="457325" y="2512593"/>
              <a:ext cx="4033191" cy="875644"/>
            </a:xfrm>
            <a:prstGeom prst="roundRect">
              <a:avLst>
                <a:gd name="adj" fmla="val 11785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0" dist="114300" dir="5400000" algn="t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E101F5-A4ED-9823-F3A5-588D3718FC9E}"/>
                </a:ext>
              </a:extLst>
            </p:cNvPr>
            <p:cNvSpPr txBox="1"/>
            <p:nvPr/>
          </p:nvSpPr>
          <p:spPr>
            <a:xfrm>
              <a:off x="1422296" y="2670217"/>
              <a:ext cx="2932177" cy="585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Admit students to more than one qualification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B6CE3EC-C4FE-077A-C178-E6B9972E1E9E}"/>
                </a:ext>
              </a:extLst>
            </p:cNvPr>
            <p:cNvSpPr/>
            <p:nvPr/>
          </p:nvSpPr>
          <p:spPr>
            <a:xfrm>
              <a:off x="705964" y="2729059"/>
              <a:ext cx="472157" cy="445838"/>
            </a:xfrm>
            <a:prstGeom prst="roundRect">
              <a:avLst>
                <a:gd name="adj" fmla="val 1727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58800" dist="152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pic>
          <p:nvPicPr>
            <p:cNvPr id="54" name="Graphic 53" descr="Badge Follow with solid fill">
              <a:extLst>
                <a:ext uri="{FF2B5EF4-FFF2-40B4-BE49-F238E27FC236}">
                  <a16:creationId xmlns:a16="http://schemas.microsoft.com/office/drawing/2014/main" id="{8C353168-CF4F-08CB-DB30-4FF818E66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6944" y="2765014"/>
              <a:ext cx="370800" cy="3708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EE80B0-094C-0718-2CE5-6E47F7C95D2C}"/>
              </a:ext>
            </a:extLst>
          </p:cNvPr>
          <p:cNvGrpSpPr/>
          <p:nvPr/>
        </p:nvGrpSpPr>
        <p:grpSpPr>
          <a:xfrm>
            <a:off x="4653486" y="1972661"/>
            <a:ext cx="4033191" cy="875644"/>
            <a:chOff x="4653486" y="2512593"/>
            <a:chExt cx="4033191" cy="8756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8099C3-5B7D-322E-7EA6-FE97553C7A77}"/>
                </a:ext>
              </a:extLst>
            </p:cNvPr>
            <p:cNvSpPr/>
            <p:nvPr/>
          </p:nvSpPr>
          <p:spPr>
            <a:xfrm>
              <a:off x="4653486" y="2512593"/>
              <a:ext cx="4033191" cy="875644"/>
            </a:xfrm>
            <a:prstGeom prst="roundRect">
              <a:avLst>
                <a:gd name="adj" fmla="val 1178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635000" dist="114300" dir="5400000" algn="t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C66EBD-02FE-D031-4F03-ED2FCBF977C6}"/>
                </a:ext>
              </a:extLst>
            </p:cNvPr>
            <p:cNvSpPr txBox="1"/>
            <p:nvPr/>
          </p:nvSpPr>
          <p:spPr>
            <a:xfrm>
              <a:off x="5618456" y="2801655"/>
              <a:ext cx="2932177" cy="32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Synchronisations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46A8887-B5E1-3D24-9627-D0ADDBD9A100}"/>
                </a:ext>
              </a:extLst>
            </p:cNvPr>
            <p:cNvSpPr/>
            <p:nvPr/>
          </p:nvSpPr>
          <p:spPr>
            <a:xfrm>
              <a:off x="4938532" y="2727495"/>
              <a:ext cx="472157" cy="445838"/>
            </a:xfrm>
            <a:prstGeom prst="roundRect">
              <a:avLst>
                <a:gd name="adj" fmla="val 1727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58800" dist="152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pic>
          <p:nvPicPr>
            <p:cNvPr id="56" name="Graphic 55" descr="Syncing cloud with solid fill">
              <a:extLst>
                <a:ext uri="{FF2B5EF4-FFF2-40B4-BE49-F238E27FC236}">
                  <a16:creationId xmlns:a16="http://schemas.microsoft.com/office/drawing/2014/main" id="{DF7409B9-D443-BB92-BBF4-5A932C89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91526" y="2755268"/>
              <a:ext cx="370800" cy="3708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8086BDB-0079-E745-DE8E-A25ADCAF2DCD}"/>
              </a:ext>
            </a:extLst>
          </p:cNvPr>
          <p:cNvGrpSpPr/>
          <p:nvPr/>
        </p:nvGrpSpPr>
        <p:grpSpPr>
          <a:xfrm>
            <a:off x="457325" y="2937028"/>
            <a:ext cx="4033191" cy="875644"/>
            <a:chOff x="457325" y="3553740"/>
            <a:chExt cx="4033191" cy="8756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E82E426-16A4-15BF-385D-D9C23B8CFABD}"/>
                </a:ext>
              </a:extLst>
            </p:cNvPr>
            <p:cNvSpPr/>
            <p:nvPr/>
          </p:nvSpPr>
          <p:spPr>
            <a:xfrm>
              <a:off x="457325" y="3553740"/>
              <a:ext cx="4033191" cy="875644"/>
            </a:xfrm>
            <a:prstGeom prst="roundRect">
              <a:avLst>
                <a:gd name="adj" fmla="val 11785"/>
              </a:avLst>
            </a:prstGeom>
            <a:solidFill>
              <a:schemeClr val="accent3"/>
            </a:solidFill>
            <a:ln>
              <a:noFill/>
            </a:ln>
            <a:effectLst>
              <a:outerShdw blurRad="635000" dist="114300" dir="5400000" algn="t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81CA78-A42E-2BB0-420B-E49251BF6166}"/>
                </a:ext>
              </a:extLst>
            </p:cNvPr>
            <p:cNvSpPr txBox="1"/>
            <p:nvPr/>
          </p:nvSpPr>
          <p:spPr>
            <a:xfrm>
              <a:off x="1422296" y="3833761"/>
              <a:ext cx="2932177" cy="32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Ability to filter by eligibility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AD52412-15E5-00E2-A4BC-767202199336}"/>
                </a:ext>
              </a:extLst>
            </p:cNvPr>
            <p:cNvSpPr/>
            <p:nvPr/>
          </p:nvSpPr>
          <p:spPr>
            <a:xfrm>
              <a:off x="705964" y="3796057"/>
              <a:ext cx="472157" cy="445838"/>
            </a:xfrm>
            <a:prstGeom prst="roundRect">
              <a:avLst>
                <a:gd name="adj" fmla="val 17279"/>
              </a:avLst>
            </a:prstGeom>
            <a:solidFill>
              <a:schemeClr val="accent3"/>
            </a:solidFill>
            <a:ln>
              <a:noFill/>
            </a:ln>
            <a:effectLst>
              <a:outerShdw blurRad="558800" dist="152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pic>
          <p:nvPicPr>
            <p:cNvPr id="58" name="Graphic 57" descr="Filter with solid fill">
              <a:extLst>
                <a:ext uri="{FF2B5EF4-FFF2-40B4-BE49-F238E27FC236}">
                  <a16:creationId xmlns:a16="http://schemas.microsoft.com/office/drawing/2014/main" id="{A799FA89-BBB4-2F91-F0CB-91FBBBCF0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6944" y="3870672"/>
              <a:ext cx="370800" cy="3708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C0555A0-7102-2BE0-1CD5-25D409A25323}"/>
              </a:ext>
            </a:extLst>
          </p:cNvPr>
          <p:cNvGrpSpPr/>
          <p:nvPr/>
        </p:nvGrpSpPr>
        <p:grpSpPr>
          <a:xfrm>
            <a:off x="4653486" y="2930048"/>
            <a:ext cx="4033191" cy="875644"/>
            <a:chOff x="4653486" y="3553740"/>
            <a:chExt cx="4033191" cy="8756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AEF37F7-4588-A993-4C3C-35DF4B70866A}"/>
                </a:ext>
              </a:extLst>
            </p:cNvPr>
            <p:cNvSpPr/>
            <p:nvPr/>
          </p:nvSpPr>
          <p:spPr>
            <a:xfrm>
              <a:off x="4653486" y="3553740"/>
              <a:ext cx="4033191" cy="875644"/>
            </a:xfrm>
            <a:prstGeom prst="roundRect">
              <a:avLst>
                <a:gd name="adj" fmla="val 11785"/>
              </a:avLst>
            </a:prstGeom>
            <a:solidFill>
              <a:schemeClr val="accent4"/>
            </a:solidFill>
            <a:ln>
              <a:noFill/>
            </a:ln>
            <a:effectLst>
              <a:outerShdw blurRad="635000" dist="114300" dir="5400000" algn="t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3D511E-DE79-998C-5EE3-9E126DC3038C}"/>
                </a:ext>
              </a:extLst>
            </p:cNvPr>
            <p:cNvSpPr txBox="1"/>
            <p:nvPr/>
          </p:nvSpPr>
          <p:spPr>
            <a:xfrm>
              <a:off x="5618455" y="3725843"/>
              <a:ext cx="2932177" cy="585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Ability to re-run APS with different filtering criteria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7C34024-C19F-47E6-9041-FE2A77F2C883}"/>
                </a:ext>
              </a:extLst>
            </p:cNvPr>
            <p:cNvSpPr/>
            <p:nvPr/>
          </p:nvSpPr>
          <p:spPr>
            <a:xfrm>
              <a:off x="4947572" y="3795634"/>
              <a:ext cx="472157" cy="445838"/>
            </a:xfrm>
            <a:prstGeom prst="roundRect">
              <a:avLst>
                <a:gd name="adj" fmla="val 1727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58800" dist="152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pic>
          <p:nvPicPr>
            <p:cNvPr id="60" name="Graphic 59" descr="Crawl with solid fill">
              <a:extLst>
                <a:ext uri="{FF2B5EF4-FFF2-40B4-BE49-F238E27FC236}">
                  <a16:creationId xmlns:a16="http://schemas.microsoft.com/office/drawing/2014/main" id="{FE1031C9-2FF6-FA03-51CE-F08FF6258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80770" y="3833152"/>
              <a:ext cx="370800" cy="370800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7FB0400-2CB6-1E24-5A50-0023D4521359}"/>
              </a:ext>
            </a:extLst>
          </p:cNvPr>
          <p:cNvGrpSpPr/>
          <p:nvPr/>
        </p:nvGrpSpPr>
        <p:grpSpPr>
          <a:xfrm>
            <a:off x="2555404" y="3887435"/>
            <a:ext cx="4033191" cy="875644"/>
            <a:chOff x="2555404" y="3971351"/>
            <a:chExt cx="4033191" cy="87564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A1713CD5-AF6B-E9A4-C783-2E3F856F4DF8}"/>
                </a:ext>
              </a:extLst>
            </p:cNvPr>
            <p:cNvSpPr/>
            <p:nvPr/>
          </p:nvSpPr>
          <p:spPr>
            <a:xfrm>
              <a:off x="2555404" y="3971351"/>
              <a:ext cx="4033191" cy="875644"/>
            </a:xfrm>
            <a:prstGeom prst="roundRect">
              <a:avLst>
                <a:gd name="adj" fmla="val 11785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635000" dist="114300" dir="5400000" algn="t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7468EAC-1B53-AEAA-4D73-AB9992C2CDFF}"/>
                </a:ext>
              </a:extLst>
            </p:cNvPr>
            <p:cNvSpPr txBox="1"/>
            <p:nvPr/>
          </p:nvSpPr>
          <p:spPr>
            <a:xfrm>
              <a:off x="3615733" y="4245731"/>
              <a:ext cx="2932177" cy="32688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Complex APS rules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D887438-D553-D0DF-DA38-469AF076DF8C}"/>
                </a:ext>
              </a:extLst>
            </p:cNvPr>
            <p:cNvSpPr/>
            <p:nvPr/>
          </p:nvSpPr>
          <p:spPr>
            <a:xfrm>
              <a:off x="2849490" y="4213245"/>
              <a:ext cx="472157" cy="445838"/>
            </a:xfrm>
            <a:prstGeom prst="roundRect">
              <a:avLst>
                <a:gd name="adj" fmla="val 17279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58800" dist="152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pic>
          <p:nvPicPr>
            <p:cNvPr id="75" name="Graphic 74" descr="Remote learning math with solid fill">
              <a:extLst>
                <a:ext uri="{FF2B5EF4-FFF2-40B4-BE49-F238E27FC236}">
                  <a16:creationId xmlns:a16="http://schemas.microsoft.com/office/drawing/2014/main" id="{AA253D10-0FB6-BC3D-D170-980217BE7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00578" y="4245731"/>
              <a:ext cx="370800" cy="37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68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7944D1-DC35-2443-84C8-242228B9E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290C8E-7A2A-5439-CD3B-77640F6E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00" y="2822400"/>
            <a:ext cx="6808922" cy="9755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Enhancements</a:t>
            </a:r>
          </a:p>
        </p:txBody>
      </p:sp>
    </p:spTree>
    <p:extLst>
      <p:ext uri="{BB962C8B-B14F-4D97-AF65-F5344CB8AC3E}">
        <p14:creationId xmlns:p14="http://schemas.microsoft.com/office/powerpoint/2010/main" val="1782768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C17C4D-EEA6-2D67-1F45-F0EA4C52A695}"/>
              </a:ext>
            </a:extLst>
          </p:cNvPr>
          <p:cNvSpPr txBox="1"/>
          <p:nvPr/>
        </p:nvSpPr>
        <p:spPr>
          <a:xfrm>
            <a:off x="183031" y="2322125"/>
            <a:ext cx="81111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chemeClr val="bg1"/>
                </a:solidFill>
                <a:effectLst/>
              </a:rPr>
              <a:t>Minimum Viable Product (MVP) to Minimum Marketable Product (MMP)</a:t>
            </a:r>
          </a:p>
        </p:txBody>
      </p:sp>
    </p:spTree>
    <p:extLst>
      <p:ext uri="{BB962C8B-B14F-4D97-AF65-F5344CB8AC3E}">
        <p14:creationId xmlns:p14="http://schemas.microsoft.com/office/powerpoint/2010/main" val="292139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8EA278-D312-E626-04C1-592EEB14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946" y="2314"/>
            <a:ext cx="4034184" cy="54793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B0EE"/>
                </a:solidFill>
                <a:latin typeface="+mn-lt"/>
                <a:ea typeface="+mn-ea"/>
                <a:cs typeface="Segoe UI" panose="020B0502040204020203" pitchFamily="34" charset="0"/>
              </a:rPr>
              <a:t>Student Applications</a:t>
            </a:r>
            <a:endParaRPr lang="en-ZA" sz="2800" dirty="0">
              <a:solidFill>
                <a:srgbClr val="00B0EE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DACEC5-F487-3B57-D598-E8FE5F4F3FDE}"/>
              </a:ext>
            </a:extLst>
          </p:cNvPr>
          <p:cNvGrpSpPr/>
          <p:nvPr/>
        </p:nvGrpSpPr>
        <p:grpSpPr>
          <a:xfrm>
            <a:off x="475553" y="513332"/>
            <a:ext cx="8182458" cy="4121597"/>
            <a:chOff x="71648" y="524842"/>
            <a:chExt cx="9000704" cy="45337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8EB2C8-487C-73D6-5603-5C30DE5D5CB1}"/>
                </a:ext>
              </a:extLst>
            </p:cNvPr>
            <p:cNvSpPr>
              <a:spLocks/>
            </p:cNvSpPr>
            <p:nvPr/>
          </p:nvSpPr>
          <p:spPr>
            <a:xfrm>
              <a:off x="4512441" y="4453405"/>
              <a:ext cx="238254" cy="374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F211F5F-E3D6-010A-6BE2-EDD9D4E3E440}"/>
                </a:ext>
              </a:extLst>
            </p:cNvPr>
            <p:cNvGrpSpPr/>
            <p:nvPr/>
          </p:nvGrpSpPr>
          <p:grpSpPr>
            <a:xfrm>
              <a:off x="82081" y="1296363"/>
              <a:ext cx="8990270" cy="413312"/>
              <a:chOff x="82081" y="1296363"/>
              <a:chExt cx="8990270" cy="413312"/>
            </a:xfrm>
          </p:grpSpPr>
          <p:sp>
            <p:nvSpPr>
              <p:cNvPr id="7" name="Arrow: Chevron 6">
                <a:extLst>
                  <a:ext uri="{FF2B5EF4-FFF2-40B4-BE49-F238E27FC236}">
                    <a16:creationId xmlns:a16="http://schemas.microsoft.com/office/drawing/2014/main" id="{E28FF5FB-D193-9819-D82A-1221095E02DC}"/>
                  </a:ext>
                </a:extLst>
              </p:cNvPr>
              <p:cNvSpPr/>
              <p:nvPr/>
            </p:nvSpPr>
            <p:spPr>
              <a:xfrm>
                <a:off x="4798641" y="1332788"/>
                <a:ext cx="4273710" cy="376887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B59FD5F5-DFE7-6E6F-4B6C-BB5444F9DC32}"/>
                  </a:ext>
                </a:extLst>
              </p:cNvPr>
              <p:cNvSpPr/>
              <p:nvPr/>
            </p:nvSpPr>
            <p:spPr>
              <a:xfrm flipH="1">
                <a:off x="82081" y="1332788"/>
                <a:ext cx="4273710" cy="376887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5" name="Flowchart: Decision 14">
                <a:extLst>
                  <a:ext uri="{FF2B5EF4-FFF2-40B4-BE49-F238E27FC236}">
                    <a16:creationId xmlns:a16="http://schemas.microsoft.com/office/drawing/2014/main" id="{1A6D5286-27D2-D650-44C6-06E63D638F64}"/>
                  </a:ext>
                </a:extLst>
              </p:cNvPr>
              <p:cNvSpPr/>
              <p:nvPr/>
            </p:nvSpPr>
            <p:spPr>
              <a:xfrm flipH="1">
                <a:off x="4184676" y="1332672"/>
                <a:ext cx="785079" cy="377003"/>
              </a:xfrm>
              <a:prstGeom prst="flowChartDecision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2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14F0F49-77D3-F72B-87B5-DEF0C61AFA11}"/>
                  </a:ext>
                </a:extLst>
              </p:cNvPr>
              <p:cNvSpPr txBox="1"/>
              <p:nvPr/>
            </p:nvSpPr>
            <p:spPr>
              <a:xfrm>
                <a:off x="1415246" y="1369926"/>
                <a:ext cx="2568210" cy="327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Confusion on Local &amp; International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23868C-E768-A089-0486-8B4BEA2D9F99}"/>
                  </a:ext>
                </a:extLst>
              </p:cNvPr>
              <p:cNvSpPr txBox="1"/>
              <p:nvPr/>
            </p:nvSpPr>
            <p:spPr>
              <a:xfrm>
                <a:off x="5167129" y="1351981"/>
                <a:ext cx="2568209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Changed the front-end wording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30A96B-BF6B-FF28-AA07-0F4C91C19B81}"/>
                  </a:ext>
                </a:extLst>
              </p:cNvPr>
              <p:cNvSpPr txBox="1"/>
              <p:nvPr/>
            </p:nvSpPr>
            <p:spPr>
              <a:xfrm rot="20955059">
                <a:off x="4357073" y="1296363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4BD771-DBFD-B9AC-F1BB-0B5D459E8086}"/>
                </a:ext>
              </a:extLst>
            </p:cNvPr>
            <p:cNvGrpSpPr/>
            <p:nvPr/>
          </p:nvGrpSpPr>
          <p:grpSpPr>
            <a:xfrm>
              <a:off x="82081" y="1722709"/>
              <a:ext cx="8990270" cy="405088"/>
              <a:chOff x="82081" y="1722709"/>
              <a:chExt cx="8990270" cy="405088"/>
            </a:xfrm>
          </p:grpSpPr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CD160F9D-74FD-8C3B-AFA8-1AA3A43DD838}"/>
                  </a:ext>
                </a:extLst>
              </p:cNvPr>
              <p:cNvSpPr/>
              <p:nvPr/>
            </p:nvSpPr>
            <p:spPr>
              <a:xfrm>
                <a:off x="4798641" y="1750910"/>
                <a:ext cx="4273710" cy="376887"/>
              </a:xfrm>
              <a:prstGeom prst="chevron">
                <a:avLst/>
              </a:prstGeom>
              <a:solidFill>
                <a:schemeClr val="accent3">
                  <a:lumMod val="50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AF5EBBB-B74A-41C3-140D-D0DF0BB2F33C}"/>
                  </a:ext>
                </a:extLst>
              </p:cNvPr>
              <p:cNvSpPr/>
              <p:nvPr/>
            </p:nvSpPr>
            <p:spPr>
              <a:xfrm flipH="1">
                <a:off x="82081" y="1750910"/>
                <a:ext cx="4273710" cy="376887"/>
              </a:xfrm>
              <a:prstGeom prst="chevron">
                <a:avLst/>
              </a:prstGeom>
              <a:solidFill>
                <a:schemeClr val="accent3">
                  <a:lumMod val="50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6" name="Flowchart: Decision 15">
                <a:extLst>
                  <a:ext uri="{FF2B5EF4-FFF2-40B4-BE49-F238E27FC236}">
                    <a16:creationId xmlns:a16="http://schemas.microsoft.com/office/drawing/2014/main" id="{83DAEAE9-F45E-BA0D-8683-A737AD96FD6F}"/>
                  </a:ext>
                </a:extLst>
              </p:cNvPr>
              <p:cNvSpPr/>
              <p:nvPr/>
            </p:nvSpPr>
            <p:spPr>
              <a:xfrm flipH="1">
                <a:off x="4184676" y="1750794"/>
                <a:ext cx="785079" cy="377003"/>
              </a:xfrm>
              <a:prstGeom prst="flowChartDecision">
                <a:avLst/>
              </a:prstGeom>
              <a:solidFill>
                <a:schemeClr val="accent3">
                  <a:lumMod val="50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3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3FF4C4-774F-9863-B2D2-6EA6502CB204}"/>
                  </a:ext>
                </a:extLst>
              </p:cNvPr>
              <p:cNvSpPr txBox="1"/>
              <p:nvPr/>
            </p:nvSpPr>
            <p:spPr>
              <a:xfrm>
                <a:off x="1415246" y="1786554"/>
                <a:ext cx="2568209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Addresses that Google cannot find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35DFE0-10C6-22CA-6610-92F0DE54B3C9}"/>
                  </a:ext>
                </a:extLst>
              </p:cNvPr>
              <p:cNvSpPr txBox="1"/>
              <p:nvPr/>
            </p:nvSpPr>
            <p:spPr>
              <a:xfrm>
                <a:off x="5167129" y="1777804"/>
                <a:ext cx="3403850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Allow students to manually capture their address details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98AEFC-77B9-6610-A08F-EAC0AD3E1A5A}"/>
                  </a:ext>
                </a:extLst>
              </p:cNvPr>
              <p:cNvSpPr txBox="1"/>
              <p:nvPr/>
            </p:nvSpPr>
            <p:spPr>
              <a:xfrm rot="20955059">
                <a:off x="4353636" y="1722709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03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55BD54D-C66C-7CA5-8671-99551390FFA8}"/>
                </a:ext>
              </a:extLst>
            </p:cNvPr>
            <p:cNvGrpSpPr/>
            <p:nvPr/>
          </p:nvGrpSpPr>
          <p:grpSpPr>
            <a:xfrm>
              <a:off x="82081" y="2137914"/>
              <a:ext cx="8990270" cy="408005"/>
              <a:chOff x="82081" y="2137914"/>
              <a:chExt cx="8990270" cy="408005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46D01E8D-4923-EDF8-2D25-5BC6084EE5D5}"/>
                  </a:ext>
                </a:extLst>
              </p:cNvPr>
              <p:cNvSpPr/>
              <p:nvPr/>
            </p:nvSpPr>
            <p:spPr>
              <a:xfrm>
                <a:off x="4798641" y="2169032"/>
                <a:ext cx="4273710" cy="376887"/>
              </a:xfrm>
              <a:prstGeom prst="chevron">
                <a:avLst/>
              </a:prstGeom>
              <a:solidFill>
                <a:schemeClr val="accent3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A9FD5AFE-0325-C4C7-D566-2C28664377ED}"/>
                  </a:ext>
                </a:extLst>
              </p:cNvPr>
              <p:cNvSpPr/>
              <p:nvPr/>
            </p:nvSpPr>
            <p:spPr>
              <a:xfrm flipH="1">
                <a:off x="82081" y="2169032"/>
                <a:ext cx="4273710" cy="376887"/>
              </a:xfrm>
              <a:prstGeom prst="chevron">
                <a:avLst/>
              </a:prstGeom>
              <a:solidFill>
                <a:schemeClr val="accent3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7" name="Flowchart: Decision 16">
                <a:extLst>
                  <a:ext uri="{FF2B5EF4-FFF2-40B4-BE49-F238E27FC236}">
                    <a16:creationId xmlns:a16="http://schemas.microsoft.com/office/drawing/2014/main" id="{5422D263-BCE8-021E-F3C4-1175132D9108}"/>
                  </a:ext>
                </a:extLst>
              </p:cNvPr>
              <p:cNvSpPr/>
              <p:nvPr/>
            </p:nvSpPr>
            <p:spPr>
              <a:xfrm flipH="1">
                <a:off x="4184676" y="2168916"/>
                <a:ext cx="785079" cy="377003"/>
              </a:xfrm>
              <a:prstGeom prst="flowChartDecision">
                <a:avLst/>
              </a:prstGeom>
              <a:solidFill>
                <a:schemeClr val="accent3">
                  <a:lumMod val="75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4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C9DFC3-CA42-F374-1B31-0C9D6E0B1F91}"/>
                  </a:ext>
                </a:extLst>
              </p:cNvPr>
              <p:cNvSpPr txBox="1"/>
              <p:nvPr/>
            </p:nvSpPr>
            <p:spPr>
              <a:xfrm>
                <a:off x="761398" y="2184821"/>
                <a:ext cx="3229788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Students not getting OTP due to incorrect email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0AB40A5-4ECB-E393-03F4-23D91DFB66A3}"/>
                  </a:ext>
                </a:extLst>
              </p:cNvPr>
              <p:cNvSpPr txBox="1"/>
              <p:nvPr/>
            </p:nvSpPr>
            <p:spPr>
              <a:xfrm>
                <a:off x="5167129" y="2195043"/>
                <a:ext cx="2988786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Have student enter their email twice on signup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C0C7512-354D-9495-807A-48F1F752108B}"/>
                  </a:ext>
                </a:extLst>
              </p:cNvPr>
              <p:cNvSpPr txBox="1"/>
              <p:nvPr/>
            </p:nvSpPr>
            <p:spPr>
              <a:xfrm rot="20955059">
                <a:off x="4363465" y="2137914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04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44C92E8-84EE-EF76-95AB-EB14597E8A62}"/>
                </a:ext>
              </a:extLst>
            </p:cNvPr>
            <p:cNvGrpSpPr/>
            <p:nvPr/>
          </p:nvGrpSpPr>
          <p:grpSpPr>
            <a:xfrm>
              <a:off x="82080" y="2564619"/>
              <a:ext cx="8990271" cy="404286"/>
              <a:chOff x="82080" y="2564619"/>
              <a:chExt cx="8990271" cy="404286"/>
            </a:xfrm>
          </p:grpSpPr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62AD0555-BC03-DA57-8A8B-EA8394C39883}"/>
                  </a:ext>
                </a:extLst>
              </p:cNvPr>
              <p:cNvSpPr/>
              <p:nvPr/>
            </p:nvSpPr>
            <p:spPr>
              <a:xfrm>
                <a:off x="4798641" y="2592018"/>
                <a:ext cx="4273710" cy="376887"/>
              </a:xfrm>
              <a:prstGeom prst="chevron">
                <a:avLst/>
              </a:prstGeom>
              <a:solidFill>
                <a:schemeClr val="accent4">
                  <a:lumMod val="50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8D733DAA-48C6-1C87-DE1A-ACF4B79CDD70}"/>
                  </a:ext>
                </a:extLst>
              </p:cNvPr>
              <p:cNvSpPr/>
              <p:nvPr/>
            </p:nvSpPr>
            <p:spPr>
              <a:xfrm flipH="1">
                <a:off x="82080" y="2592018"/>
                <a:ext cx="4273710" cy="376887"/>
              </a:xfrm>
              <a:prstGeom prst="chevron">
                <a:avLst/>
              </a:prstGeom>
              <a:solidFill>
                <a:schemeClr val="accent4">
                  <a:lumMod val="50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51" name="Flowchart: Decision 50">
                <a:extLst>
                  <a:ext uri="{FF2B5EF4-FFF2-40B4-BE49-F238E27FC236}">
                    <a16:creationId xmlns:a16="http://schemas.microsoft.com/office/drawing/2014/main" id="{5EEFAF00-BC1F-94E5-88C9-10562F3B8CE7}"/>
                  </a:ext>
                </a:extLst>
              </p:cNvPr>
              <p:cNvSpPr/>
              <p:nvPr/>
            </p:nvSpPr>
            <p:spPr>
              <a:xfrm flipH="1">
                <a:off x="4184676" y="2591892"/>
                <a:ext cx="785078" cy="377003"/>
              </a:xfrm>
              <a:prstGeom prst="flowChartDecision">
                <a:avLst/>
              </a:prstGeom>
              <a:solidFill>
                <a:schemeClr val="accent4">
                  <a:lumMod val="50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4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2E76E47-AA4C-425D-1CAF-6AF0E7B8136C}"/>
                  </a:ext>
                </a:extLst>
              </p:cNvPr>
              <p:cNvSpPr txBox="1"/>
              <p:nvPr/>
            </p:nvSpPr>
            <p:spPr>
              <a:xfrm>
                <a:off x="371672" y="2615915"/>
                <a:ext cx="3614471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Allow students to select qualifications from different campuses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8378541-7EC8-C197-2C0C-C17B4FA9649C}"/>
                  </a:ext>
                </a:extLst>
              </p:cNvPr>
              <p:cNvSpPr txBox="1"/>
              <p:nvPr/>
            </p:nvSpPr>
            <p:spPr>
              <a:xfrm>
                <a:off x="5167128" y="2630345"/>
                <a:ext cx="2568209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Modified logic to allow students to do this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E899BD-ADA5-5BED-7EF5-F7F679F2988C}"/>
                  </a:ext>
                </a:extLst>
              </p:cNvPr>
              <p:cNvSpPr txBox="1"/>
              <p:nvPr/>
            </p:nvSpPr>
            <p:spPr>
              <a:xfrm rot="20955059">
                <a:off x="4349635" y="2564619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05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8B88EF5-EACA-9541-F348-26E5011D006F}"/>
                </a:ext>
              </a:extLst>
            </p:cNvPr>
            <p:cNvGrpSpPr/>
            <p:nvPr/>
          </p:nvGrpSpPr>
          <p:grpSpPr>
            <a:xfrm>
              <a:off x="71648" y="2976707"/>
              <a:ext cx="8990271" cy="413539"/>
              <a:chOff x="71648" y="2976707"/>
              <a:chExt cx="8990271" cy="4135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B670751-500D-F8D6-0349-FE1F0EBE8292}"/>
                  </a:ext>
                </a:extLst>
              </p:cNvPr>
              <p:cNvGrpSpPr/>
              <p:nvPr/>
            </p:nvGrpSpPr>
            <p:grpSpPr>
              <a:xfrm>
                <a:off x="71648" y="3013233"/>
                <a:ext cx="8990271" cy="377013"/>
                <a:chOff x="71648" y="3013233"/>
                <a:chExt cx="8990271" cy="377013"/>
              </a:xfrm>
            </p:grpSpPr>
            <p:sp>
              <p:nvSpPr>
                <p:cNvPr id="55" name="Arrow: Chevron 54">
                  <a:extLst>
                    <a:ext uri="{FF2B5EF4-FFF2-40B4-BE49-F238E27FC236}">
                      <a16:creationId xmlns:a16="http://schemas.microsoft.com/office/drawing/2014/main" id="{C9D06B4A-92C9-798E-3F3B-45B1FE71F188}"/>
                    </a:ext>
                  </a:extLst>
                </p:cNvPr>
                <p:cNvSpPr/>
                <p:nvPr/>
              </p:nvSpPr>
              <p:spPr>
                <a:xfrm>
                  <a:off x="4788209" y="3013359"/>
                  <a:ext cx="4273710" cy="376887"/>
                </a:xfrm>
                <a:prstGeom prst="chevron">
                  <a:avLst/>
                </a:prstGeom>
                <a:solidFill>
                  <a:schemeClr val="accent4">
                    <a:lumMod val="75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56" name="Arrow: Chevron 55">
                  <a:extLst>
                    <a:ext uri="{FF2B5EF4-FFF2-40B4-BE49-F238E27FC236}">
                      <a16:creationId xmlns:a16="http://schemas.microsoft.com/office/drawing/2014/main" id="{6EFB26E0-9EAD-AB8A-70EA-563BF3709B04}"/>
                    </a:ext>
                  </a:extLst>
                </p:cNvPr>
                <p:cNvSpPr/>
                <p:nvPr/>
              </p:nvSpPr>
              <p:spPr>
                <a:xfrm flipH="1">
                  <a:off x="71648" y="3013359"/>
                  <a:ext cx="4273710" cy="376887"/>
                </a:xfrm>
                <a:prstGeom prst="chevron">
                  <a:avLst/>
                </a:prstGeom>
                <a:solidFill>
                  <a:schemeClr val="accent4">
                    <a:lumMod val="75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57" name="Flowchart: Decision 56">
                  <a:extLst>
                    <a:ext uri="{FF2B5EF4-FFF2-40B4-BE49-F238E27FC236}">
                      <a16:creationId xmlns:a16="http://schemas.microsoft.com/office/drawing/2014/main" id="{4309A781-A556-D164-CE33-1C797E48482F}"/>
                    </a:ext>
                  </a:extLst>
                </p:cNvPr>
                <p:cNvSpPr/>
                <p:nvPr/>
              </p:nvSpPr>
              <p:spPr>
                <a:xfrm flipH="1">
                  <a:off x="4174244" y="3013233"/>
                  <a:ext cx="785078" cy="377003"/>
                </a:xfrm>
                <a:prstGeom prst="flowChartDecision">
                  <a:avLst/>
                </a:prstGeom>
                <a:solidFill>
                  <a:schemeClr val="accent4">
                    <a:lumMod val="75000"/>
                  </a:schemeClr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4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7C6543D-CAD2-854B-5E61-17669485AA64}"/>
                    </a:ext>
                  </a:extLst>
                </p:cNvPr>
                <p:cNvSpPr txBox="1"/>
                <p:nvPr/>
              </p:nvSpPr>
              <p:spPr>
                <a:xfrm>
                  <a:off x="239153" y="3036374"/>
                  <a:ext cx="3728922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</a:rPr>
                    <a:t>Postgrad applications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8FABFED-D7A3-7166-AEB0-51ED6F6CFCA0}"/>
                    </a:ext>
                  </a:extLst>
                </p:cNvPr>
                <p:cNvSpPr txBox="1"/>
                <p:nvPr/>
              </p:nvSpPr>
              <p:spPr>
                <a:xfrm>
                  <a:off x="5167128" y="3046596"/>
                  <a:ext cx="2568209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</a:rPr>
                    <a:t>New student journey for Postgrad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5D6DBC-975C-9D2D-85A0-9532EB0791CC}"/>
                  </a:ext>
                </a:extLst>
              </p:cNvPr>
              <p:cNvSpPr txBox="1"/>
              <p:nvPr/>
            </p:nvSpPr>
            <p:spPr>
              <a:xfrm rot="20955059">
                <a:off x="4342030" y="2976707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06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1247EB-1E7A-661C-7170-D9A80611D801}"/>
                </a:ext>
              </a:extLst>
            </p:cNvPr>
            <p:cNvGrpSpPr/>
            <p:nvPr/>
          </p:nvGrpSpPr>
          <p:grpSpPr>
            <a:xfrm>
              <a:off x="82080" y="3396948"/>
              <a:ext cx="8990271" cy="417743"/>
              <a:chOff x="82080" y="3396948"/>
              <a:chExt cx="8990271" cy="41774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80D68783-1A57-FAB1-78C5-CC796772050C}"/>
                  </a:ext>
                </a:extLst>
              </p:cNvPr>
              <p:cNvGrpSpPr/>
              <p:nvPr/>
            </p:nvGrpSpPr>
            <p:grpSpPr>
              <a:xfrm>
                <a:off x="82080" y="3437678"/>
                <a:ext cx="8990271" cy="377013"/>
                <a:chOff x="82080" y="3437678"/>
                <a:chExt cx="8990271" cy="377013"/>
              </a:xfrm>
            </p:grpSpPr>
            <p:sp>
              <p:nvSpPr>
                <p:cNvPr id="61" name="Arrow: Chevron 60">
                  <a:extLst>
                    <a:ext uri="{FF2B5EF4-FFF2-40B4-BE49-F238E27FC236}">
                      <a16:creationId xmlns:a16="http://schemas.microsoft.com/office/drawing/2014/main" id="{68FD6F87-AC0D-30E6-9E74-DC254B75A08B}"/>
                    </a:ext>
                  </a:extLst>
                </p:cNvPr>
                <p:cNvSpPr/>
                <p:nvPr/>
              </p:nvSpPr>
              <p:spPr>
                <a:xfrm>
                  <a:off x="4798641" y="3437804"/>
                  <a:ext cx="4273710" cy="376887"/>
                </a:xfrm>
                <a:prstGeom prst="chevro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62" name="Arrow: Chevron 61">
                  <a:extLst>
                    <a:ext uri="{FF2B5EF4-FFF2-40B4-BE49-F238E27FC236}">
                      <a16:creationId xmlns:a16="http://schemas.microsoft.com/office/drawing/2014/main" id="{1B9551F7-79A9-B630-6FBD-05EA41C435E1}"/>
                    </a:ext>
                  </a:extLst>
                </p:cNvPr>
                <p:cNvSpPr/>
                <p:nvPr/>
              </p:nvSpPr>
              <p:spPr>
                <a:xfrm flipH="1">
                  <a:off x="82080" y="3437804"/>
                  <a:ext cx="4273710" cy="376887"/>
                </a:xfrm>
                <a:prstGeom prst="chevro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63" name="Flowchart: Decision 62">
                  <a:extLst>
                    <a:ext uri="{FF2B5EF4-FFF2-40B4-BE49-F238E27FC236}">
                      <a16:creationId xmlns:a16="http://schemas.microsoft.com/office/drawing/2014/main" id="{C36940BD-46E2-A24F-3C74-DB07DF4FBB66}"/>
                    </a:ext>
                  </a:extLst>
                </p:cNvPr>
                <p:cNvSpPr/>
                <p:nvPr/>
              </p:nvSpPr>
              <p:spPr>
                <a:xfrm flipH="1">
                  <a:off x="4184676" y="3437678"/>
                  <a:ext cx="785078" cy="377003"/>
                </a:xfrm>
                <a:prstGeom prst="flowChartDecisio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4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D35A095-2A60-7A40-1AD2-1600010FC39B}"/>
                    </a:ext>
                  </a:extLst>
                </p:cNvPr>
                <p:cNvSpPr txBox="1"/>
                <p:nvPr/>
              </p:nvSpPr>
              <p:spPr>
                <a:xfrm>
                  <a:off x="371672" y="3460210"/>
                  <a:ext cx="3614471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</a:rPr>
                    <a:t>Students can only apply of eligible qualifications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940D640-F722-632D-E27E-581A2029FFCC}"/>
                    </a:ext>
                  </a:extLst>
                </p:cNvPr>
                <p:cNvSpPr txBox="1"/>
                <p:nvPr/>
              </p:nvSpPr>
              <p:spPr>
                <a:xfrm>
                  <a:off x="5167128" y="3471027"/>
                  <a:ext cx="2568209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</a:rPr>
                    <a:t>Run APS eligibility in-line with applications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1DB665-8C2C-8472-C885-C8E3BD27F290}"/>
                  </a:ext>
                </a:extLst>
              </p:cNvPr>
              <p:cNvSpPr txBox="1"/>
              <p:nvPr/>
            </p:nvSpPr>
            <p:spPr>
              <a:xfrm rot="20955059">
                <a:off x="4342030" y="3396948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07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DF2B21C-3C84-8A24-C44B-72BC75C624E7}"/>
                </a:ext>
              </a:extLst>
            </p:cNvPr>
            <p:cNvGrpSpPr/>
            <p:nvPr/>
          </p:nvGrpSpPr>
          <p:grpSpPr>
            <a:xfrm>
              <a:off x="82080" y="3835913"/>
              <a:ext cx="8990271" cy="402565"/>
              <a:chOff x="82080" y="3835913"/>
              <a:chExt cx="8990271" cy="402565"/>
            </a:xfrm>
          </p:grpSpPr>
          <p:sp>
            <p:nvSpPr>
              <p:cNvPr id="77" name="Arrow: Chevron 76">
                <a:extLst>
                  <a:ext uri="{FF2B5EF4-FFF2-40B4-BE49-F238E27FC236}">
                    <a16:creationId xmlns:a16="http://schemas.microsoft.com/office/drawing/2014/main" id="{9C1AA6DB-DF9A-3671-F390-7331BC3B4A83}"/>
                  </a:ext>
                </a:extLst>
              </p:cNvPr>
              <p:cNvSpPr/>
              <p:nvPr/>
            </p:nvSpPr>
            <p:spPr>
              <a:xfrm>
                <a:off x="4798641" y="3861591"/>
                <a:ext cx="4273710" cy="376887"/>
              </a:xfrm>
              <a:prstGeom prst="chevron">
                <a:avLst/>
              </a:prstGeom>
              <a:solidFill>
                <a:schemeClr val="tx2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78" name="Arrow: Chevron 77">
                <a:extLst>
                  <a:ext uri="{FF2B5EF4-FFF2-40B4-BE49-F238E27FC236}">
                    <a16:creationId xmlns:a16="http://schemas.microsoft.com/office/drawing/2014/main" id="{E247F027-C74D-5ED3-065A-97E1EB0270C4}"/>
                  </a:ext>
                </a:extLst>
              </p:cNvPr>
              <p:cNvSpPr/>
              <p:nvPr/>
            </p:nvSpPr>
            <p:spPr>
              <a:xfrm flipH="1">
                <a:off x="82080" y="3861591"/>
                <a:ext cx="4273710" cy="376887"/>
              </a:xfrm>
              <a:prstGeom prst="chevron">
                <a:avLst/>
              </a:prstGeom>
              <a:solidFill>
                <a:schemeClr val="tx2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79" name="Flowchart: Decision 78">
                <a:extLst>
                  <a:ext uri="{FF2B5EF4-FFF2-40B4-BE49-F238E27FC236}">
                    <a16:creationId xmlns:a16="http://schemas.microsoft.com/office/drawing/2014/main" id="{2D7E3F6B-8470-674F-4C72-DF2600A0CD1F}"/>
                  </a:ext>
                </a:extLst>
              </p:cNvPr>
              <p:cNvSpPr/>
              <p:nvPr/>
            </p:nvSpPr>
            <p:spPr>
              <a:xfrm flipH="1">
                <a:off x="4184676" y="3861465"/>
                <a:ext cx="785078" cy="377003"/>
              </a:xfrm>
              <a:prstGeom prst="flowChartDecision">
                <a:avLst/>
              </a:prstGeom>
              <a:solidFill>
                <a:schemeClr val="tx2">
                  <a:lumMod val="75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4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7501B31-7B33-8AA4-0824-6133DA3667AB}"/>
                  </a:ext>
                </a:extLst>
              </p:cNvPr>
              <p:cNvSpPr txBox="1"/>
              <p:nvPr/>
            </p:nvSpPr>
            <p:spPr>
              <a:xfrm>
                <a:off x="761398" y="3861465"/>
                <a:ext cx="3231860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Students blocking their accounts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6C264F-2623-99A4-D323-AD21D0D9FD04}"/>
                  </a:ext>
                </a:extLst>
              </p:cNvPr>
              <p:cNvSpPr txBox="1"/>
              <p:nvPr/>
            </p:nvSpPr>
            <p:spPr>
              <a:xfrm>
                <a:off x="5167128" y="3868095"/>
                <a:ext cx="3183844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Have students enter their passwords twice on signup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D1B6F6-FA29-2FF8-DFCB-C040D14C4490}"/>
                  </a:ext>
                </a:extLst>
              </p:cNvPr>
              <p:cNvSpPr txBox="1"/>
              <p:nvPr/>
            </p:nvSpPr>
            <p:spPr>
              <a:xfrm rot="20955059">
                <a:off x="4349634" y="3835913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08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0BE836-A39F-5709-99A7-0F54D1CC2FF3}"/>
                </a:ext>
              </a:extLst>
            </p:cNvPr>
            <p:cNvGrpSpPr/>
            <p:nvPr/>
          </p:nvGrpSpPr>
          <p:grpSpPr>
            <a:xfrm>
              <a:off x="82080" y="4240662"/>
              <a:ext cx="8990271" cy="408815"/>
              <a:chOff x="82080" y="4240662"/>
              <a:chExt cx="8990271" cy="408815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8C19C3E0-9CD6-A265-B66E-3A83945FA48B}"/>
                  </a:ext>
                </a:extLst>
              </p:cNvPr>
              <p:cNvGrpSpPr/>
              <p:nvPr/>
            </p:nvGrpSpPr>
            <p:grpSpPr>
              <a:xfrm>
                <a:off x="82080" y="4272464"/>
                <a:ext cx="8990271" cy="377013"/>
                <a:chOff x="82080" y="4272464"/>
                <a:chExt cx="8990271" cy="377013"/>
              </a:xfrm>
            </p:grpSpPr>
            <p:sp>
              <p:nvSpPr>
                <p:cNvPr id="81" name="Arrow: Chevron 80">
                  <a:extLst>
                    <a:ext uri="{FF2B5EF4-FFF2-40B4-BE49-F238E27FC236}">
                      <a16:creationId xmlns:a16="http://schemas.microsoft.com/office/drawing/2014/main" id="{126788A2-FCFD-9A18-976D-DFAE3C40E76E}"/>
                    </a:ext>
                  </a:extLst>
                </p:cNvPr>
                <p:cNvSpPr/>
                <p:nvPr/>
              </p:nvSpPr>
              <p:spPr>
                <a:xfrm>
                  <a:off x="4798641" y="4272590"/>
                  <a:ext cx="4273710" cy="376887"/>
                </a:xfrm>
                <a:prstGeom prst="chevron">
                  <a:avLst/>
                </a:prstGeom>
                <a:solidFill>
                  <a:srgbClr val="009AD0"/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82" name="Arrow: Chevron 81">
                  <a:extLst>
                    <a:ext uri="{FF2B5EF4-FFF2-40B4-BE49-F238E27FC236}">
                      <a16:creationId xmlns:a16="http://schemas.microsoft.com/office/drawing/2014/main" id="{324C5A6D-540A-7828-7182-A41F3EBB75B5}"/>
                    </a:ext>
                  </a:extLst>
                </p:cNvPr>
                <p:cNvSpPr/>
                <p:nvPr/>
              </p:nvSpPr>
              <p:spPr>
                <a:xfrm flipH="1">
                  <a:off x="82080" y="4272590"/>
                  <a:ext cx="4273710" cy="376887"/>
                </a:xfrm>
                <a:prstGeom prst="chevron">
                  <a:avLst/>
                </a:prstGeom>
                <a:solidFill>
                  <a:srgbClr val="009AD0"/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83" name="Flowchart: Decision 82">
                  <a:extLst>
                    <a:ext uri="{FF2B5EF4-FFF2-40B4-BE49-F238E27FC236}">
                      <a16:creationId xmlns:a16="http://schemas.microsoft.com/office/drawing/2014/main" id="{53D6206B-DFB3-FB7F-E9E8-1C28E3F085F6}"/>
                    </a:ext>
                  </a:extLst>
                </p:cNvPr>
                <p:cNvSpPr/>
                <p:nvPr/>
              </p:nvSpPr>
              <p:spPr>
                <a:xfrm flipH="1">
                  <a:off x="4184676" y="4272464"/>
                  <a:ext cx="785078" cy="377003"/>
                </a:xfrm>
                <a:prstGeom prst="flowChartDecision">
                  <a:avLst/>
                </a:prstGeom>
                <a:solidFill>
                  <a:srgbClr val="009AD0"/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4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64D1D83A-209C-1758-5382-408973291D09}"/>
                    </a:ext>
                  </a:extLst>
                </p:cNvPr>
                <p:cNvSpPr txBox="1"/>
                <p:nvPr/>
              </p:nvSpPr>
              <p:spPr>
                <a:xfrm>
                  <a:off x="113607" y="4275808"/>
                  <a:ext cx="3877579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</a:rPr>
                    <a:t>Pre-populate matric results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5E9DBB07-D2E2-4999-3CC3-D9527E4C61AD}"/>
                    </a:ext>
                  </a:extLst>
                </p:cNvPr>
                <p:cNvSpPr txBox="1"/>
                <p:nvPr/>
              </p:nvSpPr>
              <p:spPr>
                <a:xfrm>
                  <a:off x="5167128" y="4283490"/>
                  <a:ext cx="2568209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</a:rPr>
                    <a:t>Fetch results from matric tape</a:t>
                  </a: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618F430-2E6B-4E54-1B85-996761361E9A}"/>
                  </a:ext>
                </a:extLst>
              </p:cNvPr>
              <p:cNvSpPr txBox="1"/>
              <p:nvPr/>
            </p:nvSpPr>
            <p:spPr>
              <a:xfrm rot="20955059">
                <a:off x="4352692" y="4240662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09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1FAA518-B462-7DEC-9BEA-76C5F60A9111}"/>
                </a:ext>
              </a:extLst>
            </p:cNvPr>
            <p:cNvGrpSpPr/>
            <p:nvPr/>
          </p:nvGrpSpPr>
          <p:grpSpPr>
            <a:xfrm>
              <a:off x="82081" y="4640340"/>
              <a:ext cx="8990271" cy="418259"/>
              <a:chOff x="82081" y="4640340"/>
              <a:chExt cx="8990271" cy="418259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31AA86CC-C0E8-AE04-C353-C30DA59277FA}"/>
                  </a:ext>
                </a:extLst>
              </p:cNvPr>
              <p:cNvSpPr/>
              <p:nvPr/>
            </p:nvSpPr>
            <p:spPr>
              <a:xfrm>
                <a:off x="4798642" y="4681712"/>
                <a:ext cx="4273710" cy="376887"/>
              </a:xfrm>
              <a:prstGeom prst="chevron">
                <a:avLst/>
              </a:prstGeom>
              <a:solidFill>
                <a:srgbClr val="00B0EE"/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74EBDBCA-7E4C-23F8-889F-07D266D29943}"/>
                  </a:ext>
                </a:extLst>
              </p:cNvPr>
              <p:cNvSpPr/>
              <p:nvPr/>
            </p:nvSpPr>
            <p:spPr>
              <a:xfrm flipH="1">
                <a:off x="82081" y="4681712"/>
                <a:ext cx="4273710" cy="376887"/>
              </a:xfrm>
              <a:prstGeom prst="chevron">
                <a:avLst/>
              </a:prstGeom>
              <a:solidFill>
                <a:srgbClr val="00B0EE"/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87" name="Flowchart: Decision 86">
                <a:extLst>
                  <a:ext uri="{FF2B5EF4-FFF2-40B4-BE49-F238E27FC236}">
                    <a16:creationId xmlns:a16="http://schemas.microsoft.com/office/drawing/2014/main" id="{EFE6C571-A1B1-4AE3-B7BB-FE9081CF3C44}"/>
                  </a:ext>
                </a:extLst>
              </p:cNvPr>
              <p:cNvSpPr/>
              <p:nvPr/>
            </p:nvSpPr>
            <p:spPr>
              <a:xfrm flipH="1">
                <a:off x="4184677" y="4681586"/>
                <a:ext cx="785078" cy="377003"/>
              </a:xfrm>
              <a:prstGeom prst="flowChartDecision">
                <a:avLst/>
              </a:prstGeom>
              <a:solidFill>
                <a:srgbClr val="00B0EE"/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4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990CA4-0D7A-DAF1-238F-007D27BAA41C}"/>
                  </a:ext>
                </a:extLst>
              </p:cNvPr>
              <p:cNvSpPr txBox="1"/>
              <p:nvPr/>
            </p:nvSpPr>
            <p:spPr>
              <a:xfrm>
                <a:off x="498986" y="4691636"/>
                <a:ext cx="3529041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The ability for a student to cancel an applications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C58745-23CD-881B-8EFC-198A824307D7}"/>
                  </a:ext>
                </a:extLst>
              </p:cNvPr>
              <p:cNvSpPr txBox="1"/>
              <p:nvPr/>
            </p:nvSpPr>
            <p:spPr>
              <a:xfrm>
                <a:off x="5170975" y="4678726"/>
                <a:ext cx="3529041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</a:rPr>
                  <a:t>Applicants can now login and cancel their application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A28FD50-E613-9869-2C9D-F7C55F64DF23}"/>
                  </a:ext>
                </a:extLst>
              </p:cNvPr>
              <p:cNvSpPr txBox="1"/>
              <p:nvPr/>
            </p:nvSpPr>
            <p:spPr>
              <a:xfrm rot="20955059">
                <a:off x="4360896" y="4640340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</p:grpSp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A7950D0A-F82F-A354-BDA6-C8B5130CB9AF}"/>
                </a:ext>
              </a:extLst>
            </p:cNvPr>
            <p:cNvSpPr/>
            <p:nvPr/>
          </p:nvSpPr>
          <p:spPr>
            <a:xfrm>
              <a:off x="1787857" y="528416"/>
              <a:ext cx="2195598" cy="309205"/>
            </a:xfrm>
            <a:prstGeom prst="chevron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Pain Points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A31C561B-C77B-7A1E-4C2F-467EC0343C36}"/>
                </a:ext>
              </a:extLst>
            </p:cNvPr>
            <p:cNvSpPr/>
            <p:nvPr/>
          </p:nvSpPr>
          <p:spPr>
            <a:xfrm flipH="1">
              <a:off x="5160547" y="524842"/>
              <a:ext cx="2078112" cy="309205"/>
            </a:xfrm>
            <a:prstGeom prst="chevron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Solutions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2D26CEB-43DD-D097-EFDB-23ECA9F60D2A}"/>
                </a:ext>
              </a:extLst>
            </p:cNvPr>
            <p:cNvGrpSpPr/>
            <p:nvPr/>
          </p:nvGrpSpPr>
          <p:grpSpPr>
            <a:xfrm>
              <a:off x="71649" y="875831"/>
              <a:ext cx="8990270" cy="415606"/>
              <a:chOff x="361860" y="493594"/>
              <a:chExt cx="8990270" cy="4156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1C28008-A5DD-8B6B-718E-69169630D609}"/>
                  </a:ext>
                </a:extLst>
              </p:cNvPr>
              <p:cNvGrpSpPr/>
              <p:nvPr/>
            </p:nvGrpSpPr>
            <p:grpSpPr>
              <a:xfrm>
                <a:off x="361860" y="532197"/>
                <a:ext cx="8990270" cy="377003"/>
                <a:chOff x="82081" y="914666"/>
                <a:chExt cx="8990270" cy="377003"/>
              </a:xfrm>
            </p:grpSpPr>
            <p:sp>
              <p:nvSpPr>
                <p:cNvPr id="6" name="Arrow: Chevron 5">
                  <a:extLst>
                    <a:ext uri="{FF2B5EF4-FFF2-40B4-BE49-F238E27FC236}">
                      <a16:creationId xmlns:a16="http://schemas.microsoft.com/office/drawing/2014/main" id="{67C4BFDF-212C-440E-7DB0-76992B4C514F}"/>
                    </a:ext>
                  </a:extLst>
                </p:cNvPr>
                <p:cNvSpPr/>
                <p:nvPr/>
              </p:nvSpPr>
              <p:spPr>
                <a:xfrm>
                  <a:off x="4798641" y="914666"/>
                  <a:ext cx="4273710" cy="376887"/>
                </a:xfrm>
                <a:prstGeom prst="chevron">
                  <a:avLst/>
                </a:prstGeom>
                <a:solidFill>
                  <a:schemeClr val="accent1">
                    <a:lumMod val="50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10" name="Arrow: Chevron 9">
                  <a:extLst>
                    <a:ext uri="{FF2B5EF4-FFF2-40B4-BE49-F238E27FC236}">
                      <a16:creationId xmlns:a16="http://schemas.microsoft.com/office/drawing/2014/main" id="{6368F0F5-2EE4-A312-AD93-1EDC476BB856}"/>
                    </a:ext>
                  </a:extLst>
                </p:cNvPr>
                <p:cNvSpPr/>
                <p:nvPr/>
              </p:nvSpPr>
              <p:spPr>
                <a:xfrm flipH="1">
                  <a:off x="82081" y="914666"/>
                  <a:ext cx="4273710" cy="376887"/>
                </a:xfrm>
                <a:prstGeom prst="chevron">
                  <a:avLst/>
                </a:prstGeom>
                <a:solidFill>
                  <a:schemeClr val="accent1">
                    <a:lumMod val="50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14" name="Flowchart: Decision 13">
                  <a:extLst>
                    <a:ext uri="{FF2B5EF4-FFF2-40B4-BE49-F238E27FC236}">
                      <a16:creationId xmlns:a16="http://schemas.microsoft.com/office/drawing/2014/main" id="{F58972E1-87AF-197F-3949-CEDDBC23A595}"/>
                    </a:ext>
                  </a:extLst>
                </p:cNvPr>
                <p:cNvSpPr/>
                <p:nvPr/>
              </p:nvSpPr>
              <p:spPr>
                <a:xfrm flipH="1">
                  <a:off x="4184676" y="914666"/>
                  <a:ext cx="785079" cy="377003"/>
                </a:xfrm>
                <a:prstGeom prst="flowChartDecision">
                  <a:avLst/>
                </a:prstGeom>
                <a:solidFill>
                  <a:schemeClr val="accent1">
                    <a:lumMod val="50000"/>
                  </a:schemeClr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2B435EE-D384-B4C2-5617-E2F2FEEFF8E2}"/>
                    </a:ext>
                  </a:extLst>
                </p:cNvPr>
                <p:cNvSpPr txBox="1"/>
                <p:nvPr/>
              </p:nvSpPr>
              <p:spPr>
                <a:xfrm>
                  <a:off x="814617" y="931058"/>
                  <a:ext cx="3172685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</a:rPr>
                    <a:t>International students with RSA IDs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BBC29D3-F084-BDED-B52F-AF71D2025CA5}"/>
                    </a:ext>
                  </a:extLst>
                </p:cNvPr>
                <p:cNvSpPr txBox="1"/>
                <p:nvPr/>
              </p:nvSpPr>
              <p:spPr>
                <a:xfrm>
                  <a:off x="5167129" y="951500"/>
                  <a:ext cx="3036414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</a:rPr>
                    <a:t>Modified logic to allow these students to apply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52DE52-4CD4-B498-6B1B-E13AA2FC381B}"/>
                  </a:ext>
                </a:extLst>
              </p:cNvPr>
              <p:cNvSpPr txBox="1"/>
              <p:nvPr/>
            </p:nvSpPr>
            <p:spPr>
              <a:xfrm rot="20955059">
                <a:off x="4603500" y="493594"/>
                <a:ext cx="5451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269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1BF6F1E-DDE0-487D-331F-B417351BB49C}"/>
              </a:ext>
            </a:extLst>
          </p:cNvPr>
          <p:cNvGrpSpPr/>
          <p:nvPr/>
        </p:nvGrpSpPr>
        <p:grpSpPr>
          <a:xfrm>
            <a:off x="480771" y="513332"/>
            <a:ext cx="8182458" cy="4121597"/>
            <a:chOff x="71648" y="524842"/>
            <a:chExt cx="9000704" cy="45337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8EB2C8-487C-73D6-5603-5C30DE5D5CB1}"/>
                </a:ext>
              </a:extLst>
            </p:cNvPr>
            <p:cNvSpPr>
              <a:spLocks/>
            </p:cNvSpPr>
            <p:nvPr/>
          </p:nvSpPr>
          <p:spPr>
            <a:xfrm>
              <a:off x="4512441" y="4453405"/>
              <a:ext cx="238254" cy="374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846CCE3-EC84-7ACA-8D0B-90427FA5E6F2}"/>
                </a:ext>
              </a:extLst>
            </p:cNvPr>
            <p:cNvGrpSpPr/>
            <p:nvPr/>
          </p:nvGrpSpPr>
          <p:grpSpPr>
            <a:xfrm>
              <a:off x="82081" y="889413"/>
              <a:ext cx="8990270" cy="402256"/>
              <a:chOff x="82081" y="889413"/>
              <a:chExt cx="8990270" cy="402256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67C4BFDF-212C-440E-7DB0-76992B4C514F}"/>
                  </a:ext>
                </a:extLst>
              </p:cNvPr>
              <p:cNvSpPr/>
              <p:nvPr/>
            </p:nvSpPr>
            <p:spPr>
              <a:xfrm>
                <a:off x="4798641" y="914666"/>
                <a:ext cx="4273710" cy="376887"/>
              </a:xfrm>
              <a:prstGeom prst="chevron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6368F0F5-2EE4-A312-AD93-1EDC476BB856}"/>
                  </a:ext>
                </a:extLst>
              </p:cNvPr>
              <p:cNvSpPr/>
              <p:nvPr/>
            </p:nvSpPr>
            <p:spPr>
              <a:xfrm flipH="1">
                <a:off x="82081" y="914666"/>
                <a:ext cx="4273710" cy="376887"/>
              </a:xfrm>
              <a:prstGeom prst="chevron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4" name="Flowchart: Decision 13">
                <a:extLst>
                  <a:ext uri="{FF2B5EF4-FFF2-40B4-BE49-F238E27FC236}">
                    <a16:creationId xmlns:a16="http://schemas.microsoft.com/office/drawing/2014/main" id="{F58972E1-87AF-197F-3949-CEDDBC23A595}"/>
                  </a:ext>
                </a:extLst>
              </p:cNvPr>
              <p:cNvSpPr/>
              <p:nvPr/>
            </p:nvSpPr>
            <p:spPr>
              <a:xfrm flipH="1">
                <a:off x="4184676" y="914666"/>
                <a:ext cx="785079" cy="377003"/>
              </a:xfrm>
              <a:prstGeom prst="flowChartDecision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1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52DE52-4CD4-B498-6B1B-E13AA2FC381B}"/>
                  </a:ext>
                </a:extLst>
              </p:cNvPr>
              <p:cNvSpPr txBox="1"/>
              <p:nvPr/>
            </p:nvSpPr>
            <p:spPr>
              <a:xfrm rot="20955059">
                <a:off x="4357073" y="889413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01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2B435EE-D384-B4C2-5617-E2F2FEEFF8E2}"/>
                  </a:ext>
                </a:extLst>
              </p:cNvPr>
              <p:cNvSpPr txBox="1"/>
              <p:nvPr/>
            </p:nvSpPr>
            <p:spPr>
              <a:xfrm>
                <a:off x="810770" y="958934"/>
                <a:ext cx="3172685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Sort order of students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BBC29D3-F084-BDED-B52F-AF71D2025CA5}"/>
                  </a:ext>
                </a:extLst>
              </p:cNvPr>
              <p:cNvSpPr txBox="1"/>
              <p:nvPr/>
            </p:nvSpPr>
            <p:spPr>
              <a:xfrm>
                <a:off x="5167129" y="951500"/>
                <a:ext cx="3036414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Sort by total of true score instead of APS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60A9DE-3DF0-556C-D3CB-689FC7E945E0}"/>
                </a:ext>
              </a:extLst>
            </p:cNvPr>
            <p:cNvGrpSpPr/>
            <p:nvPr/>
          </p:nvGrpSpPr>
          <p:grpSpPr>
            <a:xfrm>
              <a:off x="82081" y="1310909"/>
              <a:ext cx="8990270" cy="398766"/>
              <a:chOff x="82081" y="1310909"/>
              <a:chExt cx="8990270" cy="398766"/>
            </a:xfrm>
          </p:grpSpPr>
          <p:sp>
            <p:nvSpPr>
              <p:cNvPr id="7" name="Arrow: Chevron 6">
                <a:extLst>
                  <a:ext uri="{FF2B5EF4-FFF2-40B4-BE49-F238E27FC236}">
                    <a16:creationId xmlns:a16="http://schemas.microsoft.com/office/drawing/2014/main" id="{E28FF5FB-D193-9819-D82A-1221095E02DC}"/>
                  </a:ext>
                </a:extLst>
              </p:cNvPr>
              <p:cNvSpPr/>
              <p:nvPr/>
            </p:nvSpPr>
            <p:spPr>
              <a:xfrm>
                <a:off x="4798641" y="1332788"/>
                <a:ext cx="4273710" cy="376887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B59FD5F5-DFE7-6E6F-4B6C-BB5444F9DC32}"/>
                  </a:ext>
                </a:extLst>
              </p:cNvPr>
              <p:cNvSpPr/>
              <p:nvPr/>
            </p:nvSpPr>
            <p:spPr>
              <a:xfrm flipH="1">
                <a:off x="82081" y="1332788"/>
                <a:ext cx="4273710" cy="376887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5" name="Flowchart: Decision 14">
                <a:extLst>
                  <a:ext uri="{FF2B5EF4-FFF2-40B4-BE49-F238E27FC236}">
                    <a16:creationId xmlns:a16="http://schemas.microsoft.com/office/drawing/2014/main" id="{1A6D5286-27D2-D650-44C6-06E63D638F64}"/>
                  </a:ext>
                </a:extLst>
              </p:cNvPr>
              <p:cNvSpPr/>
              <p:nvPr/>
            </p:nvSpPr>
            <p:spPr>
              <a:xfrm flipH="1">
                <a:off x="4184676" y="1332672"/>
                <a:ext cx="785079" cy="377003"/>
              </a:xfrm>
              <a:prstGeom prst="flowChartDecision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2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14F0F49-77D3-F72B-87B5-DEF0C61AFA11}"/>
                  </a:ext>
                </a:extLst>
              </p:cNvPr>
              <p:cNvSpPr txBox="1"/>
              <p:nvPr/>
            </p:nvSpPr>
            <p:spPr>
              <a:xfrm>
                <a:off x="1415246" y="1368432"/>
                <a:ext cx="2568209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Filter by eligibility instead of only sort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23868C-E768-A089-0486-8B4BEA2D9F99}"/>
                  </a:ext>
                </a:extLst>
              </p:cNvPr>
              <p:cNvSpPr txBox="1"/>
              <p:nvPr/>
            </p:nvSpPr>
            <p:spPr>
              <a:xfrm>
                <a:off x="5167129" y="1351981"/>
                <a:ext cx="2568209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Added eligibility filtering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30A96B-BF6B-FF28-AA07-0F4C91C19B81}"/>
                  </a:ext>
                </a:extLst>
              </p:cNvPr>
              <p:cNvSpPr txBox="1"/>
              <p:nvPr/>
            </p:nvSpPr>
            <p:spPr>
              <a:xfrm rot="20955059">
                <a:off x="4357073" y="1310909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02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D77851-F536-D59D-2489-3B86DC02DEC3}"/>
                </a:ext>
              </a:extLst>
            </p:cNvPr>
            <p:cNvGrpSpPr/>
            <p:nvPr/>
          </p:nvGrpSpPr>
          <p:grpSpPr>
            <a:xfrm>
              <a:off x="82081" y="1737255"/>
              <a:ext cx="8990270" cy="390542"/>
              <a:chOff x="82081" y="1737255"/>
              <a:chExt cx="8990270" cy="390542"/>
            </a:xfrm>
          </p:grpSpPr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CD160F9D-74FD-8C3B-AFA8-1AA3A43DD838}"/>
                  </a:ext>
                </a:extLst>
              </p:cNvPr>
              <p:cNvSpPr/>
              <p:nvPr/>
            </p:nvSpPr>
            <p:spPr>
              <a:xfrm>
                <a:off x="4798641" y="1750910"/>
                <a:ext cx="4273710" cy="376887"/>
              </a:xfrm>
              <a:prstGeom prst="chevron">
                <a:avLst/>
              </a:prstGeom>
              <a:solidFill>
                <a:schemeClr val="accent3">
                  <a:lumMod val="50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AF5EBBB-B74A-41C3-140D-D0DF0BB2F33C}"/>
                  </a:ext>
                </a:extLst>
              </p:cNvPr>
              <p:cNvSpPr/>
              <p:nvPr/>
            </p:nvSpPr>
            <p:spPr>
              <a:xfrm flipH="1">
                <a:off x="82081" y="1750910"/>
                <a:ext cx="4273710" cy="376887"/>
              </a:xfrm>
              <a:prstGeom prst="chevron">
                <a:avLst/>
              </a:prstGeom>
              <a:solidFill>
                <a:schemeClr val="accent3">
                  <a:lumMod val="50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16" name="Flowchart: Decision 15">
                <a:extLst>
                  <a:ext uri="{FF2B5EF4-FFF2-40B4-BE49-F238E27FC236}">
                    <a16:creationId xmlns:a16="http://schemas.microsoft.com/office/drawing/2014/main" id="{83DAEAE9-F45E-BA0D-8683-A737AD96FD6F}"/>
                  </a:ext>
                </a:extLst>
              </p:cNvPr>
              <p:cNvSpPr/>
              <p:nvPr/>
            </p:nvSpPr>
            <p:spPr>
              <a:xfrm flipH="1">
                <a:off x="4184676" y="1750794"/>
                <a:ext cx="785079" cy="377003"/>
              </a:xfrm>
              <a:prstGeom prst="flowChartDecision">
                <a:avLst/>
              </a:prstGeom>
              <a:solidFill>
                <a:schemeClr val="accent3">
                  <a:lumMod val="50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3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3FF4C4-774F-9863-B2D2-6EA6502CB204}"/>
                  </a:ext>
                </a:extLst>
              </p:cNvPr>
              <p:cNvSpPr txBox="1"/>
              <p:nvPr/>
            </p:nvSpPr>
            <p:spPr>
              <a:xfrm>
                <a:off x="1415246" y="1766137"/>
                <a:ext cx="2568209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Addresses that Google cannot find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35DFE0-10C6-22CA-6610-92F0DE54B3C9}"/>
                  </a:ext>
                </a:extLst>
              </p:cNvPr>
              <p:cNvSpPr txBox="1"/>
              <p:nvPr/>
            </p:nvSpPr>
            <p:spPr>
              <a:xfrm>
                <a:off x="5167129" y="1777804"/>
                <a:ext cx="3403850" cy="275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Allow students to manually capture their address details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98AEFC-77B9-6610-A08F-EAC0AD3E1A5A}"/>
                  </a:ext>
                </a:extLst>
              </p:cNvPr>
              <p:cNvSpPr txBox="1"/>
              <p:nvPr/>
            </p:nvSpPr>
            <p:spPr>
              <a:xfrm rot="20955059">
                <a:off x="4353636" y="1737255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03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455E45D-4D92-2AB3-E845-7BF9E0DB2C0B}"/>
                </a:ext>
              </a:extLst>
            </p:cNvPr>
            <p:cNvGrpSpPr/>
            <p:nvPr/>
          </p:nvGrpSpPr>
          <p:grpSpPr>
            <a:xfrm>
              <a:off x="82081" y="2152460"/>
              <a:ext cx="8990270" cy="393459"/>
              <a:chOff x="82081" y="2152460"/>
              <a:chExt cx="8990270" cy="393459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0A5E518-E468-0C0E-5514-682518D6F071}"/>
                  </a:ext>
                </a:extLst>
              </p:cNvPr>
              <p:cNvGrpSpPr/>
              <p:nvPr/>
            </p:nvGrpSpPr>
            <p:grpSpPr>
              <a:xfrm>
                <a:off x="82081" y="2168916"/>
                <a:ext cx="8990270" cy="377003"/>
                <a:chOff x="82081" y="2168916"/>
                <a:chExt cx="8990270" cy="377003"/>
              </a:xfrm>
            </p:grpSpPr>
            <p:sp>
              <p:nvSpPr>
                <p:cNvPr id="9" name="Arrow: Chevron 8">
                  <a:extLst>
                    <a:ext uri="{FF2B5EF4-FFF2-40B4-BE49-F238E27FC236}">
                      <a16:creationId xmlns:a16="http://schemas.microsoft.com/office/drawing/2014/main" id="{46D01E8D-4923-EDF8-2D25-5BC6084EE5D5}"/>
                    </a:ext>
                  </a:extLst>
                </p:cNvPr>
                <p:cNvSpPr/>
                <p:nvPr/>
              </p:nvSpPr>
              <p:spPr>
                <a:xfrm>
                  <a:off x="4798641" y="2169032"/>
                  <a:ext cx="4273710" cy="376887"/>
                </a:xfrm>
                <a:prstGeom prst="chevron">
                  <a:avLst/>
                </a:prstGeom>
                <a:solidFill>
                  <a:schemeClr val="accent3">
                    <a:lumMod val="75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13" name="Arrow: Chevron 12">
                  <a:extLst>
                    <a:ext uri="{FF2B5EF4-FFF2-40B4-BE49-F238E27FC236}">
                      <a16:creationId xmlns:a16="http://schemas.microsoft.com/office/drawing/2014/main" id="{A9FD5AFE-0325-C4C7-D566-2C28664377ED}"/>
                    </a:ext>
                  </a:extLst>
                </p:cNvPr>
                <p:cNvSpPr/>
                <p:nvPr/>
              </p:nvSpPr>
              <p:spPr>
                <a:xfrm flipH="1">
                  <a:off x="82081" y="2169032"/>
                  <a:ext cx="4273710" cy="376887"/>
                </a:xfrm>
                <a:prstGeom prst="chevron">
                  <a:avLst/>
                </a:prstGeom>
                <a:solidFill>
                  <a:schemeClr val="accent3">
                    <a:lumMod val="75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17" name="Flowchart: Decision 16">
                  <a:extLst>
                    <a:ext uri="{FF2B5EF4-FFF2-40B4-BE49-F238E27FC236}">
                      <a16:creationId xmlns:a16="http://schemas.microsoft.com/office/drawing/2014/main" id="{5422D263-BCE8-021E-F3C4-1175132D9108}"/>
                    </a:ext>
                  </a:extLst>
                </p:cNvPr>
                <p:cNvSpPr/>
                <p:nvPr/>
              </p:nvSpPr>
              <p:spPr>
                <a:xfrm flipH="1">
                  <a:off x="4184676" y="2168916"/>
                  <a:ext cx="785079" cy="377003"/>
                </a:xfrm>
                <a:prstGeom prst="flowChartDecision">
                  <a:avLst/>
                </a:prstGeom>
                <a:solidFill>
                  <a:schemeClr val="accent3">
                    <a:lumMod val="75000"/>
                  </a:schemeClr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4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2C9DFC3-CA42-F374-1B31-0C9D6E0B1F91}"/>
                    </a:ext>
                  </a:extLst>
                </p:cNvPr>
                <p:cNvSpPr txBox="1"/>
                <p:nvPr/>
              </p:nvSpPr>
              <p:spPr>
                <a:xfrm>
                  <a:off x="754574" y="2189210"/>
                  <a:ext cx="3229788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Manually re-calc APS in bulk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0AB40A5-4ECB-E393-03F4-23D91DFB66A3}"/>
                    </a:ext>
                  </a:extLst>
                </p:cNvPr>
                <p:cNvSpPr txBox="1"/>
                <p:nvPr/>
              </p:nvSpPr>
              <p:spPr>
                <a:xfrm>
                  <a:off x="5167129" y="2195043"/>
                  <a:ext cx="2988786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Re-calc for entire faculty, department, qualification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C0C7512-354D-9495-807A-48F1F752108B}"/>
                  </a:ext>
                </a:extLst>
              </p:cNvPr>
              <p:cNvSpPr txBox="1"/>
              <p:nvPr/>
            </p:nvSpPr>
            <p:spPr>
              <a:xfrm rot="20955059">
                <a:off x="4363465" y="2152460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04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C2C72EF-B631-7F7B-1D4D-68CBF928EC6E}"/>
                </a:ext>
              </a:extLst>
            </p:cNvPr>
            <p:cNvGrpSpPr/>
            <p:nvPr/>
          </p:nvGrpSpPr>
          <p:grpSpPr>
            <a:xfrm>
              <a:off x="82080" y="2579165"/>
              <a:ext cx="8990271" cy="389740"/>
              <a:chOff x="82080" y="2579165"/>
              <a:chExt cx="8990271" cy="38974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E12B2A1-8843-C7A8-E415-FBDC4B3B6B0A}"/>
                  </a:ext>
                </a:extLst>
              </p:cNvPr>
              <p:cNvGrpSpPr/>
              <p:nvPr/>
            </p:nvGrpSpPr>
            <p:grpSpPr>
              <a:xfrm>
                <a:off x="82080" y="2591892"/>
                <a:ext cx="8990271" cy="377013"/>
                <a:chOff x="82080" y="2591892"/>
                <a:chExt cx="8990271" cy="377013"/>
              </a:xfrm>
            </p:grpSpPr>
            <p:sp>
              <p:nvSpPr>
                <p:cNvPr id="49" name="Arrow: Chevron 48">
                  <a:extLst>
                    <a:ext uri="{FF2B5EF4-FFF2-40B4-BE49-F238E27FC236}">
                      <a16:creationId xmlns:a16="http://schemas.microsoft.com/office/drawing/2014/main" id="{62AD0555-BC03-DA57-8A8B-EA8394C39883}"/>
                    </a:ext>
                  </a:extLst>
                </p:cNvPr>
                <p:cNvSpPr/>
                <p:nvPr/>
              </p:nvSpPr>
              <p:spPr>
                <a:xfrm>
                  <a:off x="4798641" y="2592018"/>
                  <a:ext cx="4273710" cy="376887"/>
                </a:xfrm>
                <a:prstGeom prst="chevron">
                  <a:avLst/>
                </a:prstGeom>
                <a:solidFill>
                  <a:schemeClr val="accent4">
                    <a:lumMod val="50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50" name="Arrow: Chevron 49">
                  <a:extLst>
                    <a:ext uri="{FF2B5EF4-FFF2-40B4-BE49-F238E27FC236}">
                      <a16:creationId xmlns:a16="http://schemas.microsoft.com/office/drawing/2014/main" id="{8D733DAA-48C6-1C87-DE1A-ACF4B79CDD70}"/>
                    </a:ext>
                  </a:extLst>
                </p:cNvPr>
                <p:cNvSpPr/>
                <p:nvPr/>
              </p:nvSpPr>
              <p:spPr>
                <a:xfrm flipH="1">
                  <a:off x="82080" y="2592018"/>
                  <a:ext cx="4273710" cy="376887"/>
                </a:xfrm>
                <a:prstGeom prst="chevron">
                  <a:avLst/>
                </a:prstGeom>
                <a:solidFill>
                  <a:schemeClr val="accent4">
                    <a:lumMod val="50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51" name="Flowchart: Decision 50">
                  <a:extLst>
                    <a:ext uri="{FF2B5EF4-FFF2-40B4-BE49-F238E27FC236}">
                      <a16:creationId xmlns:a16="http://schemas.microsoft.com/office/drawing/2014/main" id="{5EEFAF00-BC1F-94E5-88C9-10562F3B8CE7}"/>
                    </a:ext>
                  </a:extLst>
                </p:cNvPr>
                <p:cNvSpPr/>
                <p:nvPr/>
              </p:nvSpPr>
              <p:spPr>
                <a:xfrm flipH="1">
                  <a:off x="4184676" y="2591892"/>
                  <a:ext cx="785078" cy="377003"/>
                </a:xfrm>
                <a:prstGeom prst="flowChartDecision">
                  <a:avLst/>
                </a:prstGeom>
                <a:solidFill>
                  <a:schemeClr val="accent4">
                    <a:lumMod val="50000"/>
                  </a:schemeClr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4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2E76E47-AA4C-425D-1CAF-6AF0E7B8136C}"/>
                    </a:ext>
                  </a:extLst>
                </p:cNvPr>
                <p:cNvSpPr txBox="1"/>
                <p:nvPr/>
              </p:nvSpPr>
              <p:spPr>
                <a:xfrm>
                  <a:off x="377589" y="2615915"/>
                  <a:ext cx="3614471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Manually re-calc APS per student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8378541-7EC8-C197-2C0C-C17B4FA9649C}"/>
                    </a:ext>
                  </a:extLst>
                </p:cNvPr>
                <p:cNvSpPr txBox="1"/>
                <p:nvPr/>
              </p:nvSpPr>
              <p:spPr>
                <a:xfrm>
                  <a:off x="5167128" y="2630345"/>
                  <a:ext cx="2568209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Re-calc APS for individual student</a:t>
                  </a: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E899BD-ADA5-5BED-7EF5-F7F679F2988C}"/>
                  </a:ext>
                </a:extLst>
              </p:cNvPr>
              <p:cNvSpPr txBox="1"/>
              <p:nvPr/>
            </p:nvSpPr>
            <p:spPr>
              <a:xfrm rot="20955059">
                <a:off x="4349635" y="2579165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05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38EDF56-E06D-AC6F-4FEF-9C53E4FEC8BA}"/>
                </a:ext>
              </a:extLst>
            </p:cNvPr>
            <p:cNvGrpSpPr/>
            <p:nvPr/>
          </p:nvGrpSpPr>
          <p:grpSpPr>
            <a:xfrm>
              <a:off x="71648" y="2991253"/>
              <a:ext cx="8990271" cy="398993"/>
              <a:chOff x="71648" y="2991253"/>
              <a:chExt cx="8990271" cy="398993"/>
            </a:xfrm>
          </p:grpSpPr>
          <p:sp>
            <p:nvSpPr>
              <p:cNvPr id="55" name="Arrow: Chevron 54">
                <a:extLst>
                  <a:ext uri="{FF2B5EF4-FFF2-40B4-BE49-F238E27FC236}">
                    <a16:creationId xmlns:a16="http://schemas.microsoft.com/office/drawing/2014/main" id="{C9D06B4A-92C9-798E-3F3B-45B1FE71F188}"/>
                  </a:ext>
                </a:extLst>
              </p:cNvPr>
              <p:cNvSpPr/>
              <p:nvPr/>
            </p:nvSpPr>
            <p:spPr>
              <a:xfrm>
                <a:off x="4788209" y="3013359"/>
                <a:ext cx="4273710" cy="376887"/>
              </a:xfrm>
              <a:prstGeom prst="chevron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56" name="Arrow: Chevron 55">
                <a:extLst>
                  <a:ext uri="{FF2B5EF4-FFF2-40B4-BE49-F238E27FC236}">
                    <a16:creationId xmlns:a16="http://schemas.microsoft.com/office/drawing/2014/main" id="{6EFB26E0-9EAD-AB8A-70EA-563BF3709B04}"/>
                  </a:ext>
                </a:extLst>
              </p:cNvPr>
              <p:cNvSpPr/>
              <p:nvPr/>
            </p:nvSpPr>
            <p:spPr>
              <a:xfrm flipH="1">
                <a:off x="71648" y="3013359"/>
                <a:ext cx="4273710" cy="376887"/>
              </a:xfrm>
              <a:prstGeom prst="chevron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57" name="Flowchart: Decision 56">
                <a:extLst>
                  <a:ext uri="{FF2B5EF4-FFF2-40B4-BE49-F238E27FC236}">
                    <a16:creationId xmlns:a16="http://schemas.microsoft.com/office/drawing/2014/main" id="{4309A781-A556-D164-CE33-1C797E48482F}"/>
                  </a:ext>
                </a:extLst>
              </p:cNvPr>
              <p:cNvSpPr/>
              <p:nvPr/>
            </p:nvSpPr>
            <p:spPr>
              <a:xfrm flipH="1">
                <a:off x="4174244" y="3013233"/>
                <a:ext cx="785078" cy="377003"/>
              </a:xfrm>
              <a:prstGeom prst="flowChartDecision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4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7C6543D-CAD2-854B-5E61-17669485AA64}"/>
                  </a:ext>
                </a:extLst>
              </p:cNvPr>
              <p:cNvSpPr txBox="1"/>
              <p:nvPr/>
            </p:nvSpPr>
            <p:spPr>
              <a:xfrm>
                <a:off x="263138" y="3028003"/>
                <a:ext cx="3728922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Admit student for more than 1 qualification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8FABFED-D7A3-7166-AEB0-51ED6F6CFCA0}"/>
                  </a:ext>
                </a:extLst>
              </p:cNvPr>
              <p:cNvSpPr txBox="1"/>
              <p:nvPr/>
            </p:nvSpPr>
            <p:spPr>
              <a:xfrm>
                <a:off x="5167128" y="3046596"/>
                <a:ext cx="2568209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Modified code to cater for this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5D6DBC-975C-9D2D-85A0-9532EB0791CC}"/>
                  </a:ext>
                </a:extLst>
              </p:cNvPr>
              <p:cNvSpPr txBox="1"/>
              <p:nvPr/>
            </p:nvSpPr>
            <p:spPr>
              <a:xfrm rot="20955059">
                <a:off x="4342030" y="2991253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06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EAA0A23-B9A8-603A-2001-F4807AC5CE57}"/>
                </a:ext>
              </a:extLst>
            </p:cNvPr>
            <p:cNvGrpSpPr/>
            <p:nvPr/>
          </p:nvGrpSpPr>
          <p:grpSpPr>
            <a:xfrm>
              <a:off x="82080" y="3411494"/>
              <a:ext cx="8990271" cy="403197"/>
              <a:chOff x="82080" y="3411494"/>
              <a:chExt cx="8990271" cy="40319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80B882B-E9BA-83B4-C0E3-D8D35212B549}"/>
                  </a:ext>
                </a:extLst>
              </p:cNvPr>
              <p:cNvGrpSpPr/>
              <p:nvPr/>
            </p:nvGrpSpPr>
            <p:grpSpPr>
              <a:xfrm>
                <a:off x="82080" y="3437678"/>
                <a:ext cx="8990271" cy="377013"/>
                <a:chOff x="82080" y="3437678"/>
                <a:chExt cx="8990271" cy="377013"/>
              </a:xfrm>
            </p:grpSpPr>
            <p:sp>
              <p:nvSpPr>
                <p:cNvPr id="61" name="Arrow: Chevron 60">
                  <a:extLst>
                    <a:ext uri="{FF2B5EF4-FFF2-40B4-BE49-F238E27FC236}">
                      <a16:creationId xmlns:a16="http://schemas.microsoft.com/office/drawing/2014/main" id="{68FD6F87-AC0D-30E6-9E74-DC254B75A08B}"/>
                    </a:ext>
                  </a:extLst>
                </p:cNvPr>
                <p:cNvSpPr/>
                <p:nvPr/>
              </p:nvSpPr>
              <p:spPr>
                <a:xfrm>
                  <a:off x="4798641" y="3437804"/>
                  <a:ext cx="4273710" cy="376887"/>
                </a:xfrm>
                <a:prstGeom prst="chevro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62" name="Arrow: Chevron 61">
                  <a:extLst>
                    <a:ext uri="{FF2B5EF4-FFF2-40B4-BE49-F238E27FC236}">
                      <a16:creationId xmlns:a16="http://schemas.microsoft.com/office/drawing/2014/main" id="{1B9551F7-79A9-B630-6FBD-05EA41C435E1}"/>
                    </a:ext>
                  </a:extLst>
                </p:cNvPr>
                <p:cNvSpPr/>
                <p:nvPr/>
              </p:nvSpPr>
              <p:spPr>
                <a:xfrm flipH="1">
                  <a:off x="82080" y="3437804"/>
                  <a:ext cx="4273710" cy="376887"/>
                </a:xfrm>
                <a:prstGeom prst="chevro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63" name="Flowchart: Decision 62">
                  <a:extLst>
                    <a:ext uri="{FF2B5EF4-FFF2-40B4-BE49-F238E27FC236}">
                      <a16:creationId xmlns:a16="http://schemas.microsoft.com/office/drawing/2014/main" id="{C36940BD-46E2-A24F-3C74-DB07DF4FBB66}"/>
                    </a:ext>
                  </a:extLst>
                </p:cNvPr>
                <p:cNvSpPr/>
                <p:nvPr/>
              </p:nvSpPr>
              <p:spPr>
                <a:xfrm flipH="1">
                  <a:off x="4184676" y="3437678"/>
                  <a:ext cx="785078" cy="377003"/>
                </a:xfrm>
                <a:prstGeom prst="flowChartDecisio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4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D35A095-2A60-7A40-1AD2-1600010FC39B}"/>
                    </a:ext>
                  </a:extLst>
                </p:cNvPr>
                <p:cNvSpPr txBox="1"/>
                <p:nvPr/>
              </p:nvSpPr>
              <p:spPr>
                <a:xfrm>
                  <a:off x="368984" y="3448244"/>
                  <a:ext cx="3614471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Initial data synchronization takes too long 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940D640-F722-632D-E27E-581A2029FFCC}"/>
                    </a:ext>
                  </a:extLst>
                </p:cNvPr>
                <p:cNvSpPr txBox="1"/>
                <p:nvPr/>
              </p:nvSpPr>
              <p:spPr>
                <a:xfrm>
                  <a:off x="5167128" y="3471027"/>
                  <a:ext cx="2568209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Implementing new bulk sync mechanism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1DB665-8C2C-8472-C885-C8E3BD27F290}"/>
                  </a:ext>
                </a:extLst>
              </p:cNvPr>
              <p:cNvSpPr txBox="1"/>
              <p:nvPr/>
            </p:nvSpPr>
            <p:spPr>
              <a:xfrm rot="20955059">
                <a:off x="4342030" y="3411494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07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588859C-CA9E-C75E-FDF7-669861498E6D}"/>
                </a:ext>
              </a:extLst>
            </p:cNvPr>
            <p:cNvGrpSpPr/>
            <p:nvPr/>
          </p:nvGrpSpPr>
          <p:grpSpPr>
            <a:xfrm>
              <a:off x="82080" y="3850459"/>
              <a:ext cx="8990271" cy="388019"/>
              <a:chOff x="82080" y="3850459"/>
              <a:chExt cx="8990271" cy="38801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1EFBEDC-4E87-61EF-C016-4E8DBA80CC5C}"/>
                  </a:ext>
                </a:extLst>
              </p:cNvPr>
              <p:cNvGrpSpPr/>
              <p:nvPr/>
            </p:nvGrpSpPr>
            <p:grpSpPr>
              <a:xfrm>
                <a:off x="82080" y="3861465"/>
                <a:ext cx="8990271" cy="377013"/>
                <a:chOff x="82080" y="3861465"/>
                <a:chExt cx="8990271" cy="377013"/>
              </a:xfrm>
            </p:grpSpPr>
            <p:sp>
              <p:nvSpPr>
                <p:cNvPr id="77" name="Arrow: Chevron 76">
                  <a:extLst>
                    <a:ext uri="{FF2B5EF4-FFF2-40B4-BE49-F238E27FC236}">
                      <a16:creationId xmlns:a16="http://schemas.microsoft.com/office/drawing/2014/main" id="{9C1AA6DB-DF9A-3671-F390-7331BC3B4A83}"/>
                    </a:ext>
                  </a:extLst>
                </p:cNvPr>
                <p:cNvSpPr/>
                <p:nvPr/>
              </p:nvSpPr>
              <p:spPr>
                <a:xfrm>
                  <a:off x="4798641" y="3861591"/>
                  <a:ext cx="4273710" cy="376887"/>
                </a:xfrm>
                <a:prstGeom prst="chevron">
                  <a:avLst/>
                </a:prstGeom>
                <a:solidFill>
                  <a:schemeClr val="tx2">
                    <a:lumMod val="75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78" name="Arrow: Chevron 77">
                  <a:extLst>
                    <a:ext uri="{FF2B5EF4-FFF2-40B4-BE49-F238E27FC236}">
                      <a16:creationId xmlns:a16="http://schemas.microsoft.com/office/drawing/2014/main" id="{E247F027-C74D-5ED3-065A-97E1EB0270C4}"/>
                    </a:ext>
                  </a:extLst>
                </p:cNvPr>
                <p:cNvSpPr/>
                <p:nvPr/>
              </p:nvSpPr>
              <p:spPr>
                <a:xfrm flipH="1">
                  <a:off x="82080" y="3861591"/>
                  <a:ext cx="4273710" cy="376887"/>
                </a:xfrm>
                <a:prstGeom prst="chevron">
                  <a:avLst/>
                </a:prstGeom>
                <a:solidFill>
                  <a:schemeClr val="tx2">
                    <a:lumMod val="75000"/>
                  </a:schemeClr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79" name="Flowchart: Decision 78">
                  <a:extLst>
                    <a:ext uri="{FF2B5EF4-FFF2-40B4-BE49-F238E27FC236}">
                      <a16:creationId xmlns:a16="http://schemas.microsoft.com/office/drawing/2014/main" id="{2D7E3F6B-8470-674F-4C72-DF2600A0CD1F}"/>
                    </a:ext>
                  </a:extLst>
                </p:cNvPr>
                <p:cNvSpPr/>
                <p:nvPr/>
              </p:nvSpPr>
              <p:spPr>
                <a:xfrm flipH="1">
                  <a:off x="4184676" y="3861465"/>
                  <a:ext cx="785078" cy="377003"/>
                </a:xfrm>
                <a:prstGeom prst="flowChartDecision">
                  <a:avLst/>
                </a:prstGeom>
                <a:solidFill>
                  <a:schemeClr val="tx2">
                    <a:lumMod val="75000"/>
                  </a:schemeClr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4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F7501B31-7B33-8AA4-0824-6133DA3667AB}"/>
                    </a:ext>
                  </a:extLst>
                </p:cNvPr>
                <p:cNvSpPr txBox="1"/>
                <p:nvPr/>
              </p:nvSpPr>
              <p:spPr>
                <a:xfrm>
                  <a:off x="754574" y="3887209"/>
                  <a:ext cx="3231860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In process synchronizations takes too long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26C264F-2623-99A4-D323-AD21D0D9FD04}"/>
                    </a:ext>
                  </a:extLst>
                </p:cNvPr>
                <p:cNvSpPr txBox="1"/>
                <p:nvPr/>
              </p:nvSpPr>
              <p:spPr>
                <a:xfrm>
                  <a:off x="5167128" y="3904259"/>
                  <a:ext cx="3183844" cy="327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Optimised code to speed this up</a:t>
                  </a: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D1B6F6-FA29-2FF8-DFCB-C040D14C4490}"/>
                  </a:ext>
                </a:extLst>
              </p:cNvPr>
              <p:cNvSpPr txBox="1"/>
              <p:nvPr/>
            </p:nvSpPr>
            <p:spPr>
              <a:xfrm rot="20955059">
                <a:off x="4349634" y="3850459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08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44415F-9D6E-659C-1A66-AE891969A751}"/>
                </a:ext>
              </a:extLst>
            </p:cNvPr>
            <p:cNvGrpSpPr/>
            <p:nvPr/>
          </p:nvGrpSpPr>
          <p:grpSpPr>
            <a:xfrm>
              <a:off x="82080" y="4255208"/>
              <a:ext cx="8990271" cy="394269"/>
              <a:chOff x="82080" y="4255208"/>
              <a:chExt cx="8990271" cy="394269"/>
            </a:xfrm>
          </p:grpSpPr>
          <p:sp>
            <p:nvSpPr>
              <p:cNvPr id="81" name="Arrow: Chevron 80">
                <a:extLst>
                  <a:ext uri="{FF2B5EF4-FFF2-40B4-BE49-F238E27FC236}">
                    <a16:creationId xmlns:a16="http://schemas.microsoft.com/office/drawing/2014/main" id="{126788A2-FCFD-9A18-976D-DFAE3C40E76E}"/>
                  </a:ext>
                </a:extLst>
              </p:cNvPr>
              <p:cNvSpPr/>
              <p:nvPr/>
            </p:nvSpPr>
            <p:spPr>
              <a:xfrm>
                <a:off x="4798641" y="4272590"/>
                <a:ext cx="4273710" cy="376887"/>
              </a:xfrm>
              <a:prstGeom prst="chevron">
                <a:avLst/>
              </a:prstGeom>
              <a:solidFill>
                <a:srgbClr val="009AD0"/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82" name="Arrow: Chevron 81">
                <a:extLst>
                  <a:ext uri="{FF2B5EF4-FFF2-40B4-BE49-F238E27FC236}">
                    <a16:creationId xmlns:a16="http://schemas.microsoft.com/office/drawing/2014/main" id="{324C5A6D-540A-7828-7182-A41F3EBB75B5}"/>
                  </a:ext>
                </a:extLst>
              </p:cNvPr>
              <p:cNvSpPr/>
              <p:nvPr/>
            </p:nvSpPr>
            <p:spPr>
              <a:xfrm flipH="1">
                <a:off x="82080" y="4272590"/>
                <a:ext cx="4273710" cy="376887"/>
              </a:xfrm>
              <a:prstGeom prst="chevron">
                <a:avLst/>
              </a:prstGeom>
              <a:solidFill>
                <a:srgbClr val="009AD0"/>
              </a:solidFill>
              <a:ln w="6350">
                <a:noFill/>
              </a:ln>
              <a:effectLst>
                <a:outerShdw blurRad="1270000" dist="38100" dir="5400000" algn="t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83" name="Flowchart: Decision 82">
                <a:extLst>
                  <a:ext uri="{FF2B5EF4-FFF2-40B4-BE49-F238E27FC236}">
                    <a16:creationId xmlns:a16="http://schemas.microsoft.com/office/drawing/2014/main" id="{53D6206B-DFB3-FB7F-E9E8-1C28E3F085F6}"/>
                  </a:ext>
                </a:extLst>
              </p:cNvPr>
              <p:cNvSpPr/>
              <p:nvPr/>
            </p:nvSpPr>
            <p:spPr>
              <a:xfrm flipH="1">
                <a:off x="4184676" y="4272464"/>
                <a:ext cx="785078" cy="377003"/>
              </a:xfrm>
              <a:prstGeom prst="flowChartDecision">
                <a:avLst/>
              </a:prstGeom>
              <a:solidFill>
                <a:srgbClr val="009AD0"/>
              </a:solidFill>
              <a:ln w="6350">
                <a:noFill/>
              </a:ln>
              <a:effectLst>
                <a:outerShdw blurRad="558800" dist="76200" dir="5400000" algn="t" rotWithShape="0">
                  <a:schemeClr val="accent4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b="1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4D1D83A-209C-1758-5382-408973291D09}"/>
                  </a:ext>
                </a:extLst>
              </p:cNvPr>
              <p:cNvSpPr txBox="1"/>
              <p:nvPr/>
            </p:nvSpPr>
            <p:spPr>
              <a:xfrm>
                <a:off x="454414" y="4291958"/>
                <a:ext cx="3529041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Dashboards too busy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E9DBB07-D2E2-4999-3CC3-D9527E4C61AD}"/>
                  </a:ext>
                </a:extLst>
              </p:cNvPr>
              <p:cNvSpPr txBox="1"/>
              <p:nvPr/>
            </p:nvSpPr>
            <p:spPr>
              <a:xfrm>
                <a:off x="5167128" y="4318704"/>
                <a:ext cx="3751684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+mj-lt"/>
                  </a:rPr>
                  <a:t>Separated into Applications in Progress &amp; Applications Submitted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618F430-2E6B-4E54-1B85-996761361E9A}"/>
                  </a:ext>
                </a:extLst>
              </p:cNvPr>
              <p:cNvSpPr txBox="1"/>
              <p:nvPr/>
            </p:nvSpPr>
            <p:spPr>
              <a:xfrm rot="20955059">
                <a:off x="4352692" y="4255208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09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676B37-CBB8-F375-9F9D-E27750D93C80}"/>
                </a:ext>
              </a:extLst>
            </p:cNvPr>
            <p:cNvGrpSpPr/>
            <p:nvPr/>
          </p:nvGrpSpPr>
          <p:grpSpPr>
            <a:xfrm>
              <a:off x="82081" y="4654886"/>
              <a:ext cx="8990271" cy="403713"/>
              <a:chOff x="82081" y="4654886"/>
              <a:chExt cx="8990271" cy="40371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5003881-0D74-D553-ECAC-6BDABE599DB8}"/>
                  </a:ext>
                </a:extLst>
              </p:cNvPr>
              <p:cNvGrpSpPr/>
              <p:nvPr/>
            </p:nvGrpSpPr>
            <p:grpSpPr>
              <a:xfrm>
                <a:off x="82081" y="4681586"/>
                <a:ext cx="8990271" cy="377013"/>
                <a:chOff x="82081" y="4681586"/>
                <a:chExt cx="8990271" cy="377013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31AA86CC-C0E8-AE04-C353-C30DA59277FA}"/>
                    </a:ext>
                  </a:extLst>
                </p:cNvPr>
                <p:cNvSpPr/>
                <p:nvPr/>
              </p:nvSpPr>
              <p:spPr>
                <a:xfrm>
                  <a:off x="4798642" y="4681712"/>
                  <a:ext cx="4273710" cy="376887"/>
                </a:xfrm>
                <a:prstGeom prst="chevron">
                  <a:avLst/>
                </a:prstGeom>
                <a:solidFill>
                  <a:srgbClr val="00B0EE"/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74EBDBCA-7E4C-23F8-889F-07D266D29943}"/>
                    </a:ext>
                  </a:extLst>
                </p:cNvPr>
                <p:cNvSpPr/>
                <p:nvPr/>
              </p:nvSpPr>
              <p:spPr>
                <a:xfrm flipH="1">
                  <a:off x="82081" y="4681712"/>
                  <a:ext cx="4273710" cy="376887"/>
                </a:xfrm>
                <a:prstGeom prst="chevron">
                  <a:avLst/>
                </a:prstGeom>
                <a:solidFill>
                  <a:srgbClr val="00B0EE"/>
                </a:solidFill>
                <a:ln w="6350">
                  <a:noFill/>
                </a:ln>
                <a:effectLst>
                  <a:outerShdw blurRad="1270000" dist="38100" dir="5400000" algn="t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87" name="Flowchart: Decision 86">
                  <a:extLst>
                    <a:ext uri="{FF2B5EF4-FFF2-40B4-BE49-F238E27FC236}">
                      <a16:creationId xmlns:a16="http://schemas.microsoft.com/office/drawing/2014/main" id="{EFE6C571-A1B1-4AE3-B7BB-FE9081CF3C44}"/>
                    </a:ext>
                  </a:extLst>
                </p:cNvPr>
                <p:cNvSpPr/>
                <p:nvPr/>
              </p:nvSpPr>
              <p:spPr>
                <a:xfrm flipH="1">
                  <a:off x="4184677" y="4681586"/>
                  <a:ext cx="785078" cy="377003"/>
                </a:xfrm>
                <a:prstGeom prst="flowChartDecision">
                  <a:avLst/>
                </a:prstGeom>
                <a:solidFill>
                  <a:srgbClr val="00B0EE"/>
                </a:solidFill>
                <a:ln w="6350">
                  <a:noFill/>
                </a:ln>
                <a:effectLst>
                  <a:outerShdw blurRad="558800" dist="76200" dir="5400000" algn="t" rotWithShape="0">
                    <a:schemeClr val="accent4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 b="1" dirty="0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3990CA4-0D7A-DAF1-238F-007D27BAA41C}"/>
                    </a:ext>
                  </a:extLst>
                </p:cNvPr>
                <p:cNvSpPr txBox="1"/>
                <p:nvPr/>
              </p:nvSpPr>
              <p:spPr>
                <a:xfrm>
                  <a:off x="1249024" y="4721328"/>
                  <a:ext cx="2775628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Bulk delete abandoned applications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DC58745-23CD-881B-8EFC-198A824307D7}"/>
                    </a:ext>
                  </a:extLst>
                </p:cNvPr>
                <p:cNvSpPr txBox="1"/>
                <p:nvPr/>
              </p:nvSpPr>
              <p:spPr>
                <a:xfrm>
                  <a:off x="5170975" y="4726056"/>
                  <a:ext cx="3529041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sz="1050" dirty="0">
                      <a:solidFill>
                        <a:schemeClr val="bg1"/>
                      </a:solidFill>
                      <a:latin typeface="+mj-lt"/>
                    </a:rPr>
                    <a:t>Added functionality to do this but still store the log</a:t>
                  </a: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A28FD50-E613-9869-2C9D-F7C55F64DF23}"/>
                  </a:ext>
                </a:extLst>
              </p:cNvPr>
              <p:cNvSpPr txBox="1"/>
              <p:nvPr/>
            </p:nvSpPr>
            <p:spPr>
              <a:xfrm rot="20955059">
                <a:off x="4360896" y="4654886"/>
                <a:ext cx="545139" cy="37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</p:grpSp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A7950D0A-F82F-A354-BDA6-C8B5130CB9AF}"/>
                </a:ext>
              </a:extLst>
            </p:cNvPr>
            <p:cNvSpPr/>
            <p:nvPr/>
          </p:nvSpPr>
          <p:spPr>
            <a:xfrm>
              <a:off x="1787857" y="528416"/>
              <a:ext cx="2195598" cy="309205"/>
            </a:xfrm>
            <a:prstGeom prst="chevron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Pain Points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A31C561B-C77B-7A1E-4C2F-467EC0343C36}"/>
                </a:ext>
              </a:extLst>
            </p:cNvPr>
            <p:cNvSpPr/>
            <p:nvPr/>
          </p:nvSpPr>
          <p:spPr>
            <a:xfrm flipH="1">
              <a:off x="5160547" y="524842"/>
              <a:ext cx="2078112" cy="309205"/>
            </a:xfrm>
            <a:prstGeom prst="chevron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Solutions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  <p:sp>
        <p:nvSpPr>
          <p:cNvPr id="69" name="Title 3">
            <a:extLst>
              <a:ext uri="{FF2B5EF4-FFF2-40B4-BE49-F238E27FC236}">
                <a16:creationId xmlns:a16="http://schemas.microsoft.com/office/drawing/2014/main" id="{299AEEAE-25FF-5FDF-2EA3-176783885D82}"/>
              </a:ext>
            </a:extLst>
          </p:cNvPr>
          <p:cNvSpPr txBox="1">
            <a:spLocks/>
          </p:cNvSpPr>
          <p:nvPr/>
        </p:nvSpPr>
        <p:spPr>
          <a:xfrm>
            <a:off x="2580618" y="-13576"/>
            <a:ext cx="4034184" cy="5479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B0EE"/>
                </a:solidFill>
                <a:latin typeface="+mn-lt"/>
                <a:ea typeface="+mn-ea"/>
                <a:cs typeface="Segoe UI" panose="020B0502040204020203" pitchFamily="34" charset="0"/>
              </a:rPr>
              <a:t>Selections</a:t>
            </a:r>
            <a:endParaRPr lang="en-ZA" sz="2800" dirty="0">
              <a:solidFill>
                <a:srgbClr val="00B0EE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94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8EA278-D312-E626-04C1-592EEB14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874" y="228195"/>
            <a:ext cx="3934047" cy="54793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B0EE"/>
                </a:solidFill>
                <a:latin typeface="+mn-lt"/>
                <a:ea typeface="+mn-ea"/>
                <a:cs typeface="Segoe UI" panose="020B0502040204020203" pitchFamily="34" charset="0"/>
              </a:rPr>
              <a:t>Admission Point Score</a:t>
            </a:r>
            <a:endParaRPr lang="en-ZA" sz="2800" dirty="0">
              <a:solidFill>
                <a:srgbClr val="00B0EE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95536-82F0-EB4C-9EA2-3F25F80D7B57}"/>
              </a:ext>
            </a:extLst>
          </p:cNvPr>
          <p:cNvSpPr/>
          <p:nvPr/>
        </p:nvSpPr>
        <p:spPr>
          <a:xfrm>
            <a:off x="63736" y="941275"/>
            <a:ext cx="2930534" cy="1629111"/>
          </a:xfrm>
          <a:prstGeom prst="roundRect">
            <a:avLst>
              <a:gd name="adj" fmla="val 819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B585895-7FCA-6838-0F9F-5714C8BCA251}"/>
              </a:ext>
            </a:extLst>
          </p:cNvPr>
          <p:cNvSpPr/>
          <p:nvPr/>
        </p:nvSpPr>
        <p:spPr>
          <a:xfrm>
            <a:off x="63736" y="903175"/>
            <a:ext cx="2930534" cy="579284"/>
          </a:xfrm>
          <a:custGeom>
            <a:avLst/>
            <a:gdLst>
              <a:gd name="connsiteX0" fmla="*/ 266403 w 3251200"/>
              <a:gd name="connsiteY0" fmla="*/ 0 h 642671"/>
              <a:gd name="connsiteX1" fmla="*/ 2984797 w 3251200"/>
              <a:gd name="connsiteY1" fmla="*/ 0 h 642671"/>
              <a:gd name="connsiteX2" fmla="*/ 3251200 w 3251200"/>
              <a:gd name="connsiteY2" fmla="*/ 266403 h 642671"/>
              <a:gd name="connsiteX3" fmla="*/ 3251200 w 3251200"/>
              <a:gd name="connsiteY3" fmla="*/ 642671 h 642671"/>
              <a:gd name="connsiteX4" fmla="*/ 0 w 3251200"/>
              <a:gd name="connsiteY4" fmla="*/ 642671 h 642671"/>
              <a:gd name="connsiteX5" fmla="*/ 0 w 3251200"/>
              <a:gd name="connsiteY5" fmla="*/ 266403 h 642671"/>
              <a:gd name="connsiteX6" fmla="*/ 266403 w 3251200"/>
              <a:gd name="connsiteY6" fmla="*/ 0 h 64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200" h="642671">
                <a:moveTo>
                  <a:pt x="266403" y="0"/>
                </a:moveTo>
                <a:lnTo>
                  <a:pt x="2984797" y="0"/>
                </a:lnTo>
                <a:cubicBezTo>
                  <a:pt x="3131927" y="0"/>
                  <a:pt x="3251200" y="119273"/>
                  <a:pt x="3251200" y="266403"/>
                </a:cubicBezTo>
                <a:lnTo>
                  <a:pt x="3251200" y="642671"/>
                </a:lnTo>
                <a:lnTo>
                  <a:pt x="0" y="642671"/>
                </a:lnTo>
                <a:lnTo>
                  <a:pt x="0" y="266403"/>
                </a:lnTo>
                <a:cubicBezTo>
                  <a:pt x="0" y="119273"/>
                  <a:pt x="119273" y="0"/>
                  <a:pt x="266403" y="0"/>
                </a:cubicBezTo>
                <a:close/>
              </a:path>
            </a:pathLst>
          </a:custGeom>
          <a:solidFill>
            <a:srgbClr val="153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895CC5-9D85-D055-0396-F768E885313A}"/>
              </a:ext>
            </a:extLst>
          </p:cNvPr>
          <p:cNvSpPr txBox="1"/>
          <p:nvPr/>
        </p:nvSpPr>
        <p:spPr>
          <a:xfrm>
            <a:off x="264987" y="1035611"/>
            <a:ext cx="2518723" cy="31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Differing Min APS for Qual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734AC67-23FE-4811-7368-80F3394AFA85}"/>
              </a:ext>
            </a:extLst>
          </p:cNvPr>
          <p:cNvSpPr txBox="1"/>
          <p:nvPr/>
        </p:nvSpPr>
        <p:spPr>
          <a:xfrm>
            <a:off x="139052" y="1499712"/>
            <a:ext cx="2770594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4C5056"/>
                </a:solidFill>
              </a:rPr>
              <a:t>Have different minimum APS requirements based on matric subjects.</a:t>
            </a:r>
          </a:p>
          <a:p>
            <a:pPr algn="ctr"/>
            <a:endParaRPr lang="en-US" sz="1000" dirty="0">
              <a:solidFill>
                <a:srgbClr val="4C5056"/>
              </a:solidFill>
            </a:endParaRPr>
          </a:p>
          <a:p>
            <a:pPr algn="ctr"/>
            <a:r>
              <a:rPr lang="en-US" sz="1000" i="0" dirty="0">
                <a:solidFill>
                  <a:srgbClr val="4C5056"/>
                </a:solidFill>
                <a:effectLst/>
              </a:rPr>
              <a:t>e.g. Math vs Math Lit</a:t>
            </a:r>
          </a:p>
        </p:txBody>
      </p:sp>
      <p:pic>
        <p:nvPicPr>
          <p:cNvPr id="99" name="Graphic 98" descr="Badge 1 with solid fill">
            <a:extLst>
              <a:ext uri="{FF2B5EF4-FFF2-40B4-BE49-F238E27FC236}">
                <a16:creationId xmlns:a16="http://schemas.microsoft.com/office/drawing/2014/main" id="{9A72A983-1FFA-A3ED-1EDF-2D3FE3442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292" y="1051315"/>
            <a:ext cx="241057" cy="241057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5507D83-3D09-6AAB-BD89-2F0703B34E08}"/>
              </a:ext>
            </a:extLst>
          </p:cNvPr>
          <p:cNvSpPr/>
          <p:nvPr/>
        </p:nvSpPr>
        <p:spPr>
          <a:xfrm>
            <a:off x="1580920" y="2735530"/>
            <a:ext cx="2930534" cy="1629111"/>
          </a:xfrm>
          <a:prstGeom prst="roundRect">
            <a:avLst>
              <a:gd name="adj" fmla="val 819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EFA4886-680C-E52E-2C92-71E942FC3C8C}"/>
              </a:ext>
            </a:extLst>
          </p:cNvPr>
          <p:cNvSpPr/>
          <p:nvPr/>
        </p:nvSpPr>
        <p:spPr>
          <a:xfrm>
            <a:off x="1580920" y="2706955"/>
            <a:ext cx="2930534" cy="579284"/>
          </a:xfrm>
          <a:custGeom>
            <a:avLst/>
            <a:gdLst>
              <a:gd name="connsiteX0" fmla="*/ 266403 w 3251200"/>
              <a:gd name="connsiteY0" fmla="*/ 0 h 642671"/>
              <a:gd name="connsiteX1" fmla="*/ 2984797 w 3251200"/>
              <a:gd name="connsiteY1" fmla="*/ 0 h 642671"/>
              <a:gd name="connsiteX2" fmla="*/ 3251200 w 3251200"/>
              <a:gd name="connsiteY2" fmla="*/ 266403 h 642671"/>
              <a:gd name="connsiteX3" fmla="*/ 3251200 w 3251200"/>
              <a:gd name="connsiteY3" fmla="*/ 642671 h 642671"/>
              <a:gd name="connsiteX4" fmla="*/ 0 w 3251200"/>
              <a:gd name="connsiteY4" fmla="*/ 642671 h 642671"/>
              <a:gd name="connsiteX5" fmla="*/ 0 w 3251200"/>
              <a:gd name="connsiteY5" fmla="*/ 266403 h 642671"/>
              <a:gd name="connsiteX6" fmla="*/ 266403 w 3251200"/>
              <a:gd name="connsiteY6" fmla="*/ 0 h 64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200" h="642671">
                <a:moveTo>
                  <a:pt x="266403" y="0"/>
                </a:moveTo>
                <a:lnTo>
                  <a:pt x="2984797" y="0"/>
                </a:lnTo>
                <a:cubicBezTo>
                  <a:pt x="3131927" y="0"/>
                  <a:pt x="3251200" y="119273"/>
                  <a:pt x="3251200" y="266403"/>
                </a:cubicBezTo>
                <a:lnTo>
                  <a:pt x="3251200" y="642671"/>
                </a:lnTo>
                <a:lnTo>
                  <a:pt x="0" y="642671"/>
                </a:lnTo>
                <a:lnTo>
                  <a:pt x="0" y="266403"/>
                </a:lnTo>
                <a:cubicBezTo>
                  <a:pt x="0" y="119273"/>
                  <a:pt x="119273" y="0"/>
                  <a:pt x="266403" y="0"/>
                </a:cubicBezTo>
                <a:close/>
              </a:path>
            </a:pathLst>
          </a:cu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005E56-7138-9683-885D-BC85A47BA086}"/>
              </a:ext>
            </a:extLst>
          </p:cNvPr>
          <p:cNvSpPr txBox="1"/>
          <p:nvPr/>
        </p:nvSpPr>
        <p:spPr>
          <a:xfrm>
            <a:off x="1786825" y="2839391"/>
            <a:ext cx="2518723" cy="31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Subject grouping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9261960-7A29-3450-EC75-574629B5BB05}"/>
              </a:ext>
            </a:extLst>
          </p:cNvPr>
          <p:cNvSpPr txBox="1"/>
          <p:nvPr/>
        </p:nvSpPr>
        <p:spPr>
          <a:xfrm>
            <a:off x="1608972" y="3305287"/>
            <a:ext cx="2770595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i="0" dirty="0">
                <a:solidFill>
                  <a:srgbClr val="4C5056"/>
                </a:solidFill>
                <a:effectLst/>
              </a:rPr>
              <a:t>Grouping of subjects together.</a:t>
            </a:r>
          </a:p>
          <a:p>
            <a:pPr algn="ctr"/>
            <a:endParaRPr lang="en-US" sz="1000" dirty="0">
              <a:solidFill>
                <a:srgbClr val="4C5056"/>
              </a:solidFill>
            </a:endParaRPr>
          </a:p>
          <a:p>
            <a:pPr algn="ctr"/>
            <a:r>
              <a:rPr lang="en-US" sz="1000" i="0" dirty="0">
                <a:solidFill>
                  <a:srgbClr val="4C5056"/>
                </a:solidFill>
                <a:effectLst/>
              </a:rPr>
              <a:t>e.g. Any Language</a:t>
            </a:r>
          </a:p>
          <a:p>
            <a:pPr algn="ctr"/>
            <a:r>
              <a:rPr lang="en-US" sz="1000" dirty="0">
                <a:solidFill>
                  <a:srgbClr val="4C5056"/>
                </a:solidFill>
              </a:rPr>
              <a:t>Or</a:t>
            </a:r>
          </a:p>
          <a:p>
            <a:pPr algn="ctr"/>
            <a:r>
              <a:rPr lang="en-US" sz="1000" i="0" dirty="0">
                <a:solidFill>
                  <a:srgbClr val="4C5056"/>
                </a:solidFill>
                <a:effectLst/>
              </a:rPr>
              <a:t>Any </a:t>
            </a:r>
            <a:r>
              <a:rPr lang="en-US" sz="1000" dirty="0">
                <a:solidFill>
                  <a:srgbClr val="4C5056"/>
                </a:solidFill>
              </a:rPr>
              <a:t>African Language</a:t>
            </a:r>
            <a:endParaRPr lang="en-US" sz="1000" i="0" dirty="0">
              <a:solidFill>
                <a:srgbClr val="4C5056"/>
              </a:solidFill>
              <a:effectLst/>
            </a:endParaRPr>
          </a:p>
        </p:txBody>
      </p:sp>
      <p:pic>
        <p:nvPicPr>
          <p:cNvPr id="103" name="Graphic 102" descr="Badge 4 with solid fill">
            <a:extLst>
              <a:ext uri="{FF2B5EF4-FFF2-40B4-BE49-F238E27FC236}">
                <a16:creationId xmlns:a16="http://schemas.microsoft.com/office/drawing/2014/main" id="{FC6F06D8-3ED1-27B9-8A2E-CACBEE39F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6224" y="2873116"/>
            <a:ext cx="241200" cy="2412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B4D4CA-CA0E-785B-0893-61F380837343}"/>
              </a:ext>
            </a:extLst>
          </p:cNvPr>
          <p:cNvSpPr/>
          <p:nvPr/>
        </p:nvSpPr>
        <p:spPr>
          <a:xfrm>
            <a:off x="3113960" y="941275"/>
            <a:ext cx="2930534" cy="1629111"/>
          </a:xfrm>
          <a:prstGeom prst="roundRect">
            <a:avLst>
              <a:gd name="adj" fmla="val 819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18AAE6A-DDAE-849E-139D-373C93DF73B8}"/>
              </a:ext>
            </a:extLst>
          </p:cNvPr>
          <p:cNvSpPr/>
          <p:nvPr/>
        </p:nvSpPr>
        <p:spPr>
          <a:xfrm>
            <a:off x="3113960" y="903175"/>
            <a:ext cx="2930534" cy="579284"/>
          </a:xfrm>
          <a:custGeom>
            <a:avLst/>
            <a:gdLst>
              <a:gd name="connsiteX0" fmla="*/ 266403 w 3251200"/>
              <a:gd name="connsiteY0" fmla="*/ 0 h 642671"/>
              <a:gd name="connsiteX1" fmla="*/ 2984797 w 3251200"/>
              <a:gd name="connsiteY1" fmla="*/ 0 h 642671"/>
              <a:gd name="connsiteX2" fmla="*/ 3251200 w 3251200"/>
              <a:gd name="connsiteY2" fmla="*/ 266403 h 642671"/>
              <a:gd name="connsiteX3" fmla="*/ 3251200 w 3251200"/>
              <a:gd name="connsiteY3" fmla="*/ 642671 h 642671"/>
              <a:gd name="connsiteX4" fmla="*/ 0 w 3251200"/>
              <a:gd name="connsiteY4" fmla="*/ 642671 h 642671"/>
              <a:gd name="connsiteX5" fmla="*/ 0 w 3251200"/>
              <a:gd name="connsiteY5" fmla="*/ 266403 h 642671"/>
              <a:gd name="connsiteX6" fmla="*/ 266403 w 3251200"/>
              <a:gd name="connsiteY6" fmla="*/ 0 h 64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200" h="642671">
                <a:moveTo>
                  <a:pt x="266403" y="0"/>
                </a:moveTo>
                <a:lnTo>
                  <a:pt x="2984797" y="0"/>
                </a:lnTo>
                <a:cubicBezTo>
                  <a:pt x="3131927" y="0"/>
                  <a:pt x="3251200" y="119273"/>
                  <a:pt x="3251200" y="266403"/>
                </a:cubicBezTo>
                <a:lnTo>
                  <a:pt x="3251200" y="642671"/>
                </a:lnTo>
                <a:lnTo>
                  <a:pt x="0" y="642671"/>
                </a:lnTo>
                <a:lnTo>
                  <a:pt x="0" y="266403"/>
                </a:lnTo>
                <a:cubicBezTo>
                  <a:pt x="0" y="119273"/>
                  <a:pt x="119273" y="0"/>
                  <a:pt x="266403" y="0"/>
                </a:cubicBezTo>
                <a:close/>
              </a:path>
            </a:pathLst>
          </a:custGeom>
          <a:solidFill>
            <a:srgbClr val="00A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EC6744-5779-8B6E-5B6C-940EAEFF9278}"/>
              </a:ext>
            </a:extLst>
          </p:cNvPr>
          <p:cNvSpPr txBox="1"/>
          <p:nvPr/>
        </p:nvSpPr>
        <p:spPr>
          <a:xfrm>
            <a:off x="3308506" y="1014952"/>
            <a:ext cx="2526988" cy="55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Multiple eligibility conditions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5F6DFBE-43FF-AF2F-78CC-51C8C042F634}"/>
              </a:ext>
            </a:extLst>
          </p:cNvPr>
          <p:cNvSpPr txBox="1"/>
          <p:nvPr/>
        </p:nvSpPr>
        <p:spPr>
          <a:xfrm>
            <a:off x="3189383" y="1499712"/>
            <a:ext cx="2779686" cy="102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4C5056"/>
                </a:solidFill>
              </a:rPr>
              <a:t>Defined different subject combinations in APS rules.</a:t>
            </a:r>
          </a:p>
          <a:p>
            <a:pPr algn="ctr"/>
            <a:endParaRPr lang="en-US" sz="1000" i="0" dirty="0">
              <a:solidFill>
                <a:srgbClr val="4C5056"/>
              </a:solidFill>
              <a:effectLst/>
            </a:endParaRPr>
          </a:p>
          <a:p>
            <a:pPr algn="ctr"/>
            <a:r>
              <a:rPr lang="en-US" sz="1000" dirty="0">
                <a:solidFill>
                  <a:srgbClr val="4C5056"/>
                </a:solidFill>
              </a:rPr>
              <a:t>e.g. </a:t>
            </a:r>
            <a:r>
              <a:rPr lang="en-US" sz="1000" dirty="0" err="1">
                <a:solidFill>
                  <a:srgbClr val="4C5056"/>
                </a:solidFill>
              </a:rPr>
              <a:t>EngHL</a:t>
            </a:r>
            <a:r>
              <a:rPr lang="en-US" sz="1000" dirty="0">
                <a:solidFill>
                  <a:srgbClr val="4C5056"/>
                </a:solidFill>
              </a:rPr>
              <a:t> &amp; Math</a:t>
            </a:r>
          </a:p>
          <a:p>
            <a:pPr algn="ctr"/>
            <a:r>
              <a:rPr lang="en-US" sz="1000" i="0" dirty="0">
                <a:solidFill>
                  <a:srgbClr val="4C5056"/>
                </a:solidFill>
                <a:effectLst/>
              </a:rPr>
              <a:t>Or</a:t>
            </a:r>
          </a:p>
          <a:p>
            <a:pPr algn="ctr"/>
            <a:r>
              <a:rPr lang="en-US" sz="1000" dirty="0" err="1">
                <a:solidFill>
                  <a:srgbClr val="4C5056"/>
                </a:solidFill>
              </a:rPr>
              <a:t>EngHL</a:t>
            </a:r>
            <a:r>
              <a:rPr lang="en-US" sz="1000" dirty="0">
                <a:solidFill>
                  <a:srgbClr val="4C5056"/>
                </a:solidFill>
              </a:rPr>
              <a:t> &amp; Math Lit</a:t>
            </a:r>
            <a:endParaRPr lang="en-US" sz="1000" i="0" dirty="0">
              <a:solidFill>
                <a:srgbClr val="4C5056"/>
              </a:solidFill>
              <a:effectLst/>
            </a:endParaRPr>
          </a:p>
        </p:txBody>
      </p:sp>
      <p:pic>
        <p:nvPicPr>
          <p:cNvPr id="105" name="Graphic 104" descr="Badge with solid fill">
            <a:extLst>
              <a:ext uri="{FF2B5EF4-FFF2-40B4-BE49-F238E27FC236}">
                <a16:creationId xmlns:a16="http://schemas.microsoft.com/office/drawing/2014/main" id="{CF4D7DAD-7487-136D-9462-865EAA38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95521" y="1051172"/>
            <a:ext cx="241200" cy="241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A0938A-8F27-D404-E113-FAE94951ED2D}"/>
              </a:ext>
            </a:extLst>
          </p:cNvPr>
          <p:cNvSpPr/>
          <p:nvPr/>
        </p:nvSpPr>
        <p:spPr>
          <a:xfrm>
            <a:off x="6164189" y="941275"/>
            <a:ext cx="2930534" cy="1629111"/>
          </a:xfrm>
          <a:prstGeom prst="roundRect">
            <a:avLst>
              <a:gd name="adj" fmla="val 819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080214A-59DB-6CF4-0EC6-218CF9CB2B90}"/>
              </a:ext>
            </a:extLst>
          </p:cNvPr>
          <p:cNvSpPr/>
          <p:nvPr/>
        </p:nvSpPr>
        <p:spPr>
          <a:xfrm>
            <a:off x="6164189" y="903175"/>
            <a:ext cx="2930534" cy="579284"/>
          </a:xfrm>
          <a:custGeom>
            <a:avLst/>
            <a:gdLst>
              <a:gd name="connsiteX0" fmla="*/ 266403 w 3251200"/>
              <a:gd name="connsiteY0" fmla="*/ 0 h 642671"/>
              <a:gd name="connsiteX1" fmla="*/ 2984797 w 3251200"/>
              <a:gd name="connsiteY1" fmla="*/ 0 h 642671"/>
              <a:gd name="connsiteX2" fmla="*/ 3251200 w 3251200"/>
              <a:gd name="connsiteY2" fmla="*/ 266403 h 642671"/>
              <a:gd name="connsiteX3" fmla="*/ 3251200 w 3251200"/>
              <a:gd name="connsiteY3" fmla="*/ 642671 h 642671"/>
              <a:gd name="connsiteX4" fmla="*/ 0 w 3251200"/>
              <a:gd name="connsiteY4" fmla="*/ 642671 h 642671"/>
              <a:gd name="connsiteX5" fmla="*/ 0 w 3251200"/>
              <a:gd name="connsiteY5" fmla="*/ 266403 h 642671"/>
              <a:gd name="connsiteX6" fmla="*/ 266403 w 3251200"/>
              <a:gd name="connsiteY6" fmla="*/ 0 h 64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200" h="642671">
                <a:moveTo>
                  <a:pt x="266403" y="0"/>
                </a:moveTo>
                <a:lnTo>
                  <a:pt x="2984797" y="0"/>
                </a:lnTo>
                <a:cubicBezTo>
                  <a:pt x="3131927" y="0"/>
                  <a:pt x="3251200" y="119273"/>
                  <a:pt x="3251200" y="266403"/>
                </a:cubicBezTo>
                <a:lnTo>
                  <a:pt x="3251200" y="642671"/>
                </a:lnTo>
                <a:lnTo>
                  <a:pt x="0" y="642671"/>
                </a:lnTo>
                <a:lnTo>
                  <a:pt x="0" y="266403"/>
                </a:lnTo>
                <a:cubicBezTo>
                  <a:pt x="0" y="119273"/>
                  <a:pt x="119273" y="0"/>
                  <a:pt x="266403" y="0"/>
                </a:cubicBezTo>
                <a:close/>
              </a:path>
            </a:pathLst>
          </a:custGeom>
          <a:solidFill>
            <a:srgbClr val="00B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010E24-FEBC-A1C9-B50F-E5A52CAC458A}"/>
              </a:ext>
            </a:extLst>
          </p:cNvPr>
          <p:cNvSpPr txBox="1"/>
          <p:nvPr/>
        </p:nvSpPr>
        <p:spPr>
          <a:xfrm>
            <a:off x="6384812" y="1035611"/>
            <a:ext cx="2526925" cy="31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APS Capping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C73911-9969-0468-03D3-549BD9E21CA3}"/>
              </a:ext>
            </a:extLst>
          </p:cNvPr>
          <p:cNvSpPr txBox="1"/>
          <p:nvPr/>
        </p:nvSpPr>
        <p:spPr>
          <a:xfrm>
            <a:off x="6210386" y="1499712"/>
            <a:ext cx="2875775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4C5056"/>
                </a:solidFill>
              </a:rPr>
              <a:t>Prevent a subject APS from coring more than the maximum defines APS score.</a:t>
            </a:r>
          </a:p>
          <a:p>
            <a:pPr algn="ctr"/>
            <a:endParaRPr lang="en-US" sz="1000" i="0" dirty="0">
              <a:solidFill>
                <a:srgbClr val="4C5056"/>
              </a:solidFill>
              <a:effectLst/>
            </a:endParaRPr>
          </a:p>
          <a:p>
            <a:pPr algn="ctr"/>
            <a:r>
              <a:rPr lang="en-US" sz="1000" dirty="0">
                <a:solidFill>
                  <a:srgbClr val="4C5056"/>
                </a:solidFill>
              </a:rPr>
              <a:t>e.g. LO = 0</a:t>
            </a:r>
            <a:endParaRPr lang="en-US" sz="1000" i="0" dirty="0">
              <a:solidFill>
                <a:srgbClr val="4C5056"/>
              </a:solidFill>
              <a:effectLst/>
            </a:endParaRPr>
          </a:p>
        </p:txBody>
      </p:sp>
      <p:pic>
        <p:nvPicPr>
          <p:cNvPr id="107" name="Graphic 106" descr="Badge 3 with solid fill">
            <a:extLst>
              <a:ext uri="{FF2B5EF4-FFF2-40B4-BE49-F238E27FC236}">
                <a16:creationId xmlns:a16="http://schemas.microsoft.com/office/drawing/2014/main" id="{3F4C6100-D743-DC9B-5E2C-3857CE70B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1169" y="1051172"/>
            <a:ext cx="241200" cy="24120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8CB5BAD-3482-CC04-C853-2315CD1DE23E}"/>
              </a:ext>
            </a:extLst>
          </p:cNvPr>
          <p:cNvSpPr/>
          <p:nvPr/>
        </p:nvSpPr>
        <p:spPr>
          <a:xfrm>
            <a:off x="4630325" y="2735529"/>
            <a:ext cx="2930534" cy="1629111"/>
          </a:xfrm>
          <a:prstGeom prst="roundRect">
            <a:avLst>
              <a:gd name="adj" fmla="val 819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D95CC0D-A8CA-1E1C-0F7C-6AD0F1CE1348}"/>
              </a:ext>
            </a:extLst>
          </p:cNvPr>
          <p:cNvSpPr/>
          <p:nvPr/>
        </p:nvSpPr>
        <p:spPr>
          <a:xfrm>
            <a:off x="4630325" y="2706954"/>
            <a:ext cx="2930534" cy="579284"/>
          </a:xfrm>
          <a:custGeom>
            <a:avLst/>
            <a:gdLst>
              <a:gd name="connsiteX0" fmla="*/ 266403 w 3251200"/>
              <a:gd name="connsiteY0" fmla="*/ 0 h 642671"/>
              <a:gd name="connsiteX1" fmla="*/ 2984797 w 3251200"/>
              <a:gd name="connsiteY1" fmla="*/ 0 h 642671"/>
              <a:gd name="connsiteX2" fmla="*/ 3251200 w 3251200"/>
              <a:gd name="connsiteY2" fmla="*/ 266403 h 642671"/>
              <a:gd name="connsiteX3" fmla="*/ 3251200 w 3251200"/>
              <a:gd name="connsiteY3" fmla="*/ 642671 h 642671"/>
              <a:gd name="connsiteX4" fmla="*/ 0 w 3251200"/>
              <a:gd name="connsiteY4" fmla="*/ 642671 h 642671"/>
              <a:gd name="connsiteX5" fmla="*/ 0 w 3251200"/>
              <a:gd name="connsiteY5" fmla="*/ 266403 h 642671"/>
              <a:gd name="connsiteX6" fmla="*/ 266403 w 3251200"/>
              <a:gd name="connsiteY6" fmla="*/ 0 h 64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200" h="642671">
                <a:moveTo>
                  <a:pt x="266403" y="0"/>
                </a:moveTo>
                <a:lnTo>
                  <a:pt x="2984797" y="0"/>
                </a:lnTo>
                <a:cubicBezTo>
                  <a:pt x="3131927" y="0"/>
                  <a:pt x="3251200" y="119273"/>
                  <a:pt x="3251200" y="266403"/>
                </a:cubicBezTo>
                <a:lnTo>
                  <a:pt x="3251200" y="642671"/>
                </a:lnTo>
                <a:lnTo>
                  <a:pt x="0" y="642671"/>
                </a:lnTo>
                <a:lnTo>
                  <a:pt x="0" y="266403"/>
                </a:lnTo>
                <a:cubicBezTo>
                  <a:pt x="0" y="119273"/>
                  <a:pt x="119273" y="0"/>
                  <a:pt x="266403" y="0"/>
                </a:cubicBezTo>
                <a:close/>
              </a:path>
            </a:pathLst>
          </a:cu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1013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205654E-71F5-380F-6253-858D3C898DB0}"/>
              </a:ext>
            </a:extLst>
          </p:cNvPr>
          <p:cNvSpPr txBox="1"/>
          <p:nvPr/>
        </p:nvSpPr>
        <p:spPr>
          <a:xfrm>
            <a:off x="4838453" y="2836511"/>
            <a:ext cx="2518723" cy="31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Subject exclusions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9F91B2-7755-084D-E392-E915BD418078}"/>
              </a:ext>
            </a:extLst>
          </p:cNvPr>
          <p:cNvSpPr txBox="1"/>
          <p:nvPr/>
        </p:nvSpPr>
        <p:spPr>
          <a:xfrm>
            <a:off x="4712517" y="3299528"/>
            <a:ext cx="2770594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i="0" dirty="0">
                <a:solidFill>
                  <a:srgbClr val="4C5056"/>
                </a:solidFill>
                <a:effectLst/>
              </a:rPr>
              <a:t>Exclude students who have a specific matric subject from certain qualifications.</a:t>
            </a:r>
          </a:p>
          <a:p>
            <a:pPr algn="ctr"/>
            <a:endParaRPr lang="en-US" sz="1000" dirty="0">
              <a:solidFill>
                <a:srgbClr val="4C5056"/>
              </a:solidFill>
            </a:endParaRPr>
          </a:p>
          <a:p>
            <a:pPr algn="ctr"/>
            <a:r>
              <a:rPr lang="en-US" sz="1000" i="0" dirty="0">
                <a:solidFill>
                  <a:srgbClr val="4C5056"/>
                </a:solidFill>
                <a:effectLst/>
              </a:rPr>
              <a:t>e.g. Exclude students who have </a:t>
            </a:r>
            <a:r>
              <a:rPr lang="en-US" sz="1000" i="0" dirty="0" err="1">
                <a:solidFill>
                  <a:srgbClr val="4C5056"/>
                </a:solidFill>
                <a:effectLst/>
              </a:rPr>
              <a:t>FrenchHL</a:t>
            </a:r>
            <a:r>
              <a:rPr lang="en-US" sz="1000" i="0" dirty="0">
                <a:solidFill>
                  <a:srgbClr val="4C5056"/>
                </a:solidFill>
                <a:effectLst/>
              </a:rPr>
              <a:t> from applying for Mech Eng.</a:t>
            </a:r>
          </a:p>
        </p:txBody>
      </p:sp>
      <p:pic>
        <p:nvPicPr>
          <p:cNvPr id="109" name="Graphic 108" descr="Badge 5 with solid fill">
            <a:extLst>
              <a:ext uri="{FF2B5EF4-FFF2-40B4-BE49-F238E27FC236}">
                <a16:creationId xmlns:a16="http://schemas.microsoft.com/office/drawing/2014/main" id="{270A8031-4379-D592-CD38-0B5914777D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17359" y="2856132"/>
            <a:ext cx="241200" cy="2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7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3">
            <a:extLst>
              <a:ext uri="{FF2B5EF4-FFF2-40B4-BE49-F238E27FC236}">
                <a16:creationId xmlns:a16="http://schemas.microsoft.com/office/drawing/2014/main" id="{62ECC4B3-834A-2552-0CF1-BEDA3527E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072" y="302671"/>
            <a:ext cx="5391856" cy="6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685983"/>
            <a:r>
              <a:rPr lang="en-US" sz="2800" dirty="0">
                <a:latin typeface="+mn-lt"/>
                <a:ea typeface="+mn-ea"/>
                <a:cs typeface="Segoe UI" panose="020B0502040204020203" pitchFamily="34" charset="0"/>
              </a:rPr>
              <a:t>The ITS Infinity Team</a:t>
            </a:r>
            <a:endParaRPr lang="en-GB" sz="2800" dirty="0">
              <a:latin typeface="+mn-lt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99843F-7CAB-75FB-EE41-6BDF8B6D5B67}"/>
              </a:ext>
            </a:extLst>
          </p:cNvPr>
          <p:cNvGrpSpPr/>
          <p:nvPr/>
        </p:nvGrpSpPr>
        <p:grpSpPr>
          <a:xfrm>
            <a:off x="436050" y="1362681"/>
            <a:ext cx="8271900" cy="2695080"/>
            <a:chOff x="20473" y="1286481"/>
            <a:chExt cx="9099090" cy="269508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849BEF7-EE4F-CC17-4120-6919E2F339D7}"/>
                </a:ext>
              </a:extLst>
            </p:cNvPr>
            <p:cNvSpPr/>
            <p:nvPr/>
          </p:nvSpPr>
          <p:spPr>
            <a:xfrm>
              <a:off x="5544841" y="2234824"/>
              <a:ext cx="1733266" cy="798394"/>
            </a:xfrm>
            <a:prstGeom prst="roundRect">
              <a:avLst/>
            </a:prstGeom>
            <a:solidFill>
              <a:srgbClr val="F04C2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Pranil Buldoo DevOps Engineer</a:t>
              </a:r>
              <a:r>
                <a:rPr lang="en-ZA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EF86F20-EA7F-3557-44AB-2C02C1DD46F4}"/>
                </a:ext>
              </a:extLst>
            </p:cNvPr>
            <p:cNvSpPr/>
            <p:nvPr/>
          </p:nvSpPr>
          <p:spPr>
            <a:xfrm>
              <a:off x="7386297" y="1286481"/>
              <a:ext cx="1733266" cy="798394"/>
            </a:xfrm>
            <a:prstGeom prst="roundRect">
              <a:avLst/>
            </a:prstGeom>
            <a:solidFill>
              <a:srgbClr val="5A2F9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Shannon Naidoo Enterprise Architect</a:t>
              </a:r>
              <a:r>
                <a:rPr lang="en-ZA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C650CA4-9B5E-F40A-0468-E568715BFDCA}"/>
                </a:ext>
              </a:extLst>
            </p:cNvPr>
            <p:cNvSpPr/>
            <p:nvPr/>
          </p:nvSpPr>
          <p:spPr>
            <a:xfrm>
              <a:off x="1861929" y="3183167"/>
              <a:ext cx="1733266" cy="798394"/>
            </a:xfrm>
            <a:prstGeom prst="roundRect">
              <a:avLst/>
            </a:prstGeom>
            <a:solidFill>
              <a:srgbClr val="A6CE3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Ethel </a:t>
              </a:r>
              <a:r>
                <a:rPr lang="en-US" sz="1200" b="0" i="0" u="none" strike="noStrike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Hlungwane</a:t>
              </a:r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 Graduate Support Engineer</a:t>
              </a:r>
              <a:r>
                <a:rPr lang="en-US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BC7F919-B756-F089-28E0-CB37AFF907CD}"/>
                </a:ext>
              </a:extLst>
            </p:cNvPr>
            <p:cNvSpPr/>
            <p:nvPr/>
          </p:nvSpPr>
          <p:spPr>
            <a:xfrm>
              <a:off x="20473" y="3183167"/>
              <a:ext cx="1733266" cy="798394"/>
            </a:xfrm>
            <a:prstGeom prst="roundRect">
              <a:avLst/>
            </a:prstGeom>
            <a:solidFill>
              <a:srgbClr val="A6CE3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Njabulo Zondo Graduate Support Engineer</a:t>
              </a:r>
              <a:r>
                <a:rPr lang="en-US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9A2DBC9-B4EE-2A06-4C53-E11C051868EB}"/>
                </a:ext>
              </a:extLst>
            </p:cNvPr>
            <p:cNvSpPr/>
            <p:nvPr/>
          </p:nvSpPr>
          <p:spPr>
            <a:xfrm>
              <a:off x="5544841" y="1286481"/>
              <a:ext cx="1733266" cy="798394"/>
            </a:xfrm>
            <a:prstGeom prst="roundRect">
              <a:avLst/>
            </a:prstGeom>
            <a:solidFill>
              <a:srgbClr val="E600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Precious Matshaya Instructional Designer</a:t>
              </a:r>
              <a:r>
                <a:rPr lang="en-ZA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DD27EB3-62A6-F6EB-AA20-C1D7B7258D89}"/>
                </a:ext>
              </a:extLst>
            </p:cNvPr>
            <p:cNvSpPr/>
            <p:nvPr/>
          </p:nvSpPr>
          <p:spPr>
            <a:xfrm>
              <a:off x="1861929" y="2246286"/>
              <a:ext cx="1733266" cy="798394"/>
            </a:xfrm>
            <a:prstGeom prst="roundRect">
              <a:avLst/>
            </a:prstGeom>
            <a:solidFill>
              <a:srgbClr val="F04C2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Freedom Khanyile Lead Full Stack Developer</a:t>
              </a:r>
              <a:r>
                <a:rPr lang="en-US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786AA81-BC43-D55F-81ED-A2E78F20DB48}"/>
                </a:ext>
              </a:extLst>
            </p:cNvPr>
            <p:cNvSpPr/>
            <p:nvPr/>
          </p:nvSpPr>
          <p:spPr>
            <a:xfrm>
              <a:off x="20473" y="2234824"/>
              <a:ext cx="1733266" cy="798394"/>
            </a:xfrm>
            <a:prstGeom prst="roundRect">
              <a:avLst/>
            </a:prstGeom>
            <a:solidFill>
              <a:srgbClr val="5A2F9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David Goodrum Solutions Architect</a:t>
              </a:r>
              <a:r>
                <a:rPr lang="en-ZA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857DC02-6549-C50B-88AE-313039BFA5DF}"/>
                </a:ext>
              </a:extLst>
            </p:cNvPr>
            <p:cNvSpPr/>
            <p:nvPr/>
          </p:nvSpPr>
          <p:spPr>
            <a:xfrm>
              <a:off x="3703385" y="2245060"/>
              <a:ext cx="1733266" cy="798394"/>
            </a:xfrm>
            <a:prstGeom prst="roundRect">
              <a:avLst/>
            </a:prstGeom>
            <a:solidFill>
              <a:srgbClr val="F04C2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Johannes Olwage Systems Engineer</a:t>
              </a:r>
              <a:r>
                <a:rPr lang="en-ZA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70E425F-76D4-26F6-4DA0-E2A7045F06A4}"/>
                </a:ext>
              </a:extLst>
            </p:cNvPr>
            <p:cNvSpPr/>
            <p:nvPr/>
          </p:nvSpPr>
          <p:spPr>
            <a:xfrm>
              <a:off x="7385307" y="2234824"/>
              <a:ext cx="1733266" cy="798394"/>
            </a:xfrm>
            <a:prstGeom prst="roundRect">
              <a:avLst/>
            </a:prstGeom>
            <a:solidFill>
              <a:srgbClr val="FBAD1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Noxolo Gontshi </a:t>
              </a:r>
            </a:p>
            <a:p>
              <a:pPr algn="ctr"/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Test Automation Engineer</a:t>
              </a:r>
              <a:r>
                <a:rPr lang="en-US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358B75E-9582-E201-836D-8DA5D32151E2}"/>
                </a:ext>
              </a:extLst>
            </p:cNvPr>
            <p:cNvSpPr/>
            <p:nvPr/>
          </p:nvSpPr>
          <p:spPr>
            <a:xfrm>
              <a:off x="20473" y="1286481"/>
              <a:ext cx="1733266" cy="798394"/>
            </a:xfrm>
            <a:prstGeom prst="roundRect">
              <a:avLst/>
            </a:prstGeom>
            <a:solidFill>
              <a:srgbClr val="D00A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Altonjunior Siima UI/UX Designer</a:t>
              </a:r>
              <a:r>
                <a:rPr lang="pt-BR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62E51EB-1E60-65DD-34E9-C85CC51AAEDF}"/>
                </a:ext>
              </a:extLst>
            </p:cNvPr>
            <p:cNvSpPr/>
            <p:nvPr/>
          </p:nvSpPr>
          <p:spPr>
            <a:xfrm>
              <a:off x="1861929" y="1286481"/>
              <a:ext cx="1733266" cy="798394"/>
            </a:xfrm>
            <a:prstGeom prst="roundRect">
              <a:avLst/>
            </a:prstGeom>
            <a:solidFill>
              <a:srgbClr val="D00A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Danielle Beetge UI/UX Designer</a:t>
              </a:r>
              <a:r>
                <a:rPr lang="de-DE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817A69A-C69B-210D-2062-69766DC1A76E}"/>
                </a:ext>
              </a:extLst>
            </p:cNvPr>
            <p:cNvSpPr/>
            <p:nvPr/>
          </p:nvSpPr>
          <p:spPr>
            <a:xfrm>
              <a:off x="3703385" y="1286481"/>
              <a:ext cx="1733266" cy="798394"/>
            </a:xfrm>
            <a:prstGeom prst="roundRect">
              <a:avLst/>
            </a:prstGeom>
            <a:solidFill>
              <a:srgbClr val="D00A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Robyn Harris </a:t>
              </a:r>
            </a:p>
            <a:p>
              <a:pPr algn="ctr"/>
              <a:r>
                <a:rPr lang="fr-FR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UI/UX Designer</a:t>
              </a:r>
              <a:r>
                <a:rPr lang="fr-FR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76B170D-AAA9-F6A9-CFC9-717C21BA4A16}"/>
                </a:ext>
              </a:extLst>
            </p:cNvPr>
            <p:cNvSpPr/>
            <p:nvPr/>
          </p:nvSpPr>
          <p:spPr>
            <a:xfrm>
              <a:off x="3703385" y="3183167"/>
              <a:ext cx="1733266" cy="798394"/>
            </a:xfrm>
            <a:prstGeom prst="roundRect">
              <a:avLst/>
            </a:prstGeom>
            <a:solidFill>
              <a:srgbClr val="A6CE3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India Based Team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Devs &amp; Testers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44C3D8A-0EC6-64D2-47B4-DBE8681E1C47}"/>
                </a:ext>
              </a:extLst>
            </p:cNvPr>
            <p:cNvSpPr/>
            <p:nvPr/>
          </p:nvSpPr>
          <p:spPr>
            <a:xfrm>
              <a:off x="5544841" y="3183167"/>
              <a:ext cx="1733266" cy="798394"/>
            </a:xfrm>
            <a:prstGeom prst="roundRect">
              <a:avLst/>
            </a:prstGeom>
            <a:solidFill>
              <a:srgbClr val="00A4D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Linda </a:t>
              </a:r>
              <a:r>
                <a:rPr lang="en-US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Putu</a:t>
              </a:r>
              <a:endParaRPr lang="en-US" sz="1200" b="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endParaRP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Product Owner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C7DB099-B327-1CE9-9F3B-CC9772264019}"/>
                </a:ext>
              </a:extLst>
            </p:cNvPr>
            <p:cNvSpPr/>
            <p:nvPr/>
          </p:nvSpPr>
          <p:spPr>
            <a:xfrm>
              <a:off x="7385307" y="3165929"/>
              <a:ext cx="1733266" cy="798394"/>
            </a:xfrm>
            <a:prstGeom prst="roundRect">
              <a:avLst/>
            </a:prstGeom>
            <a:solidFill>
              <a:srgbClr val="00A4D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Clinton Naidu Product Owner</a:t>
              </a:r>
              <a:endParaRPr lang="en-Z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923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937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83EC68-E51D-6879-3CFC-A4AD71A2FF1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74990" y="1642125"/>
            <a:ext cx="5287124" cy="178069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ITS Infinity Roadmap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Implementations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Insights &amp; Discoveries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Enhancements</a:t>
            </a:r>
          </a:p>
        </p:txBody>
      </p:sp>
    </p:spTree>
    <p:extLst>
      <p:ext uri="{BB962C8B-B14F-4D97-AF65-F5344CB8AC3E}">
        <p14:creationId xmlns:p14="http://schemas.microsoft.com/office/powerpoint/2010/main" val="356999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7944D1-DC35-2443-84C8-242228B9E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9144000" cy="51482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F8C9575-AE17-7E92-49A9-137DD3E9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99" y="2822400"/>
            <a:ext cx="6807600" cy="88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ITS Infinity 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Roadmap</a:t>
            </a:r>
          </a:p>
        </p:txBody>
      </p:sp>
    </p:spTree>
    <p:extLst>
      <p:ext uri="{BB962C8B-B14F-4D97-AF65-F5344CB8AC3E}">
        <p14:creationId xmlns:p14="http://schemas.microsoft.com/office/powerpoint/2010/main" val="299170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D35EC-05A9-506A-7EF0-53819A5ED18D}"/>
              </a:ext>
            </a:extLst>
          </p:cNvPr>
          <p:cNvGrpSpPr/>
          <p:nvPr/>
        </p:nvGrpSpPr>
        <p:grpSpPr>
          <a:xfrm>
            <a:off x="373963" y="828730"/>
            <a:ext cx="8027259" cy="3414965"/>
            <a:chOff x="89768" y="847780"/>
            <a:chExt cx="8829985" cy="34149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9B276D-002E-035A-36AD-4F22FC076434}"/>
                </a:ext>
              </a:extLst>
            </p:cNvPr>
            <p:cNvGrpSpPr/>
            <p:nvPr/>
          </p:nvGrpSpPr>
          <p:grpSpPr>
            <a:xfrm>
              <a:off x="89768" y="1114157"/>
              <a:ext cx="315170" cy="2334835"/>
              <a:chOff x="495019" y="1524000"/>
              <a:chExt cx="420227" cy="3466986"/>
            </a:xfrm>
          </p:grpSpPr>
          <p:sp>
            <p:nvSpPr>
              <p:cNvPr id="4" name="ectangle 3">
                <a:extLst>
                  <a:ext uri="{FF2B5EF4-FFF2-40B4-BE49-F238E27FC236}">
                    <a16:creationId xmlns:a16="http://schemas.microsoft.com/office/drawing/2014/main" id="{B9C3747D-ED48-0654-92FE-BBBF61A11B32}"/>
                  </a:ext>
                </a:extLst>
              </p:cNvPr>
              <p:cNvSpPr/>
              <p:nvPr/>
            </p:nvSpPr>
            <p:spPr>
              <a:xfrm rot="16200000" flipH="1">
                <a:off x="-266411" y="3162958"/>
                <a:ext cx="1861416" cy="338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US" sz="1050" dirty="0">
                    <a:solidFill>
                      <a:schemeClr val="tx1">
                        <a:lumMod val="50000"/>
                      </a:schemeClr>
                    </a:solidFill>
                    <a:cs typeface="Segoe UI" panose="020B0502040204020203" pitchFamily="34" charset="0"/>
                  </a:rPr>
                  <a:t>ITS Infinity</a:t>
                </a: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6E5D36B-C772-BBAB-730C-53E217525055}"/>
                  </a:ext>
                </a:extLst>
              </p:cNvPr>
              <p:cNvCxnSpPr/>
              <p:nvPr/>
            </p:nvCxnSpPr>
            <p:spPr>
              <a:xfrm flipV="1">
                <a:off x="915246" y="1524000"/>
                <a:ext cx="0" cy="3466986"/>
              </a:xfrm>
              <a:prstGeom prst="line">
                <a:avLst/>
              </a:prstGeom>
              <a:ln w="25400" cap="rnd">
                <a:solidFill>
                  <a:srgbClr val="000000">
                    <a:alpha val="45000"/>
                  </a:srgbClr>
                </a:solidFill>
                <a:prstDash val="dash"/>
                <a:round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B0EB2B-1FE8-8B83-672F-774D478ED42A}"/>
                </a:ext>
              </a:extLst>
            </p:cNvPr>
            <p:cNvGrpSpPr/>
            <p:nvPr/>
          </p:nvGrpSpPr>
          <p:grpSpPr>
            <a:xfrm>
              <a:off x="511223" y="3703984"/>
              <a:ext cx="8408530" cy="280695"/>
              <a:chOff x="1056960" y="5140466"/>
              <a:chExt cx="9695540" cy="37425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062812E-245E-E281-E156-D5C96F872404}"/>
                  </a:ext>
                </a:extLst>
              </p:cNvPr>
              <p:cNvSpPr/>
              <p:nvPr/>
            </p:nvSpPr>
            <p:spPr>
              <a:xfrm flipH="1">
                <a:off x="3754698" y="5176170"/>
                <a:ext cx="4072731" cy="338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US" sz="1050" dirty="0">
                    <a:solidFill>
                      <a:schemeClr val="tx1">
                        <a:lumMod val="50000"/>
                      </a:schemeClr>
                    </a:solidFill>
                    <a:cs typeface="Segoe UI" panose="020B0502040204020203" pitchFamily="34" charset="0"/>
                  </a:rPr>
                  <a:t>Development Roadmap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20EFBD9-9982-04DC-AB2E-0C075FC1040A}"/>
                  </a:ext>
                </a:extLst>
              </p:cNvPr>
              <p:cNvCxnSpPr/>
              <p:nvPr/>
            </p:nvCxnSpPr>
            <p:spPr>
              <a:xfrm>
                <a:off x="1056960" y="5140466"/>
                <a:ext cx="9695540" cy="0"/>
              </a:xfrm>
              <a:prstGeom prst="line">
                <a:avLst/>
              </a:prstGeom>
              <a:ln w="25400" cap="rnd">
                <a:solidFill>
                  <a:srgbClr val="000000">
                    <a:alpha val="45000"/>
                  </a:srgbClr>
                </a:solidFill>
                <a:prstDash val="dash"/>
                <a:round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3479779-B2B8-3E64-2617-5110B1717F45}"/>
                </a:ext>
              </a:extLst>
            </p:cNvPr>
            <p:cNvGrpSpPr/>
            <p:nvPr/>
          </p:nvGrpSpPr>
          <p:grpSpPr>
            <a:xfrm>
              <a:off x="511223" y="847780"/>
              <a:ext cx="7655767" cy="2601213"/>
              <a:chOff x="1508061" y="974788"/>
              <a:chExt cx="10207689" cy="346828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5B59646-0A0F-2B9B-77B8-0AAE3D4CDC28}"/>
                  </a:ext>
                </a:extLst>
              </p:cNvPr>
              <p:cNvSpPr/>
              <p:nvPr/>
            </p:nvSpPr>
            <p:spPr>
              <a:xfrm>
                <a:off x="8803057" y="3773486"/>
                <a:ext cx="2400545" cy="507080"/>
              </a:xfrm>
              <a:custGeom>
                <a:avLst/>
                <a:gdLst>
                  <a:gd name="connsiteX0" fmla="*/ 0 w 2122488"/>
                  <a:gd name="connsiteY0" fmla="*/ 0 h 556045"/>
                  <a:gd name="connsiteX1" fmla="*/ 284234 w 2122488"/>
                  <a:gd name="connsiteY1" fmla="*/ 32490 h 556045"/>
                  <a:gd name="connsiteX2" fmla="*/ 1758633 w 2122488"/>
                  <a:gd name="connsiteY2" fmla="*/ 106941 h 556045"/>
                  <a:gd name="connsiteX3" fmla="*/ 2122488 w 2122488"/>
                  <a:gd name="connsiteY3" fmla="*/ 102337 h 556045"/>
                  <a:gd name="connsiteX4" fmla="*/ 2122488 w 2122488"/>
                  <a:gd name="connsiteY4" fmla="*/ 556045 h 556045"/>
                  <a:gd name="connsiteX5" fmla="*/ 0 w 2122488"/>
                  <a:gd name="connsiteY5" fmla="*/ 556045 h 556045"/>
                  <a:gd name="connsiteX6" fmla="*/ 0 w 2122488"/>
                  <a:gd name="connsiteY6" fmla="*/ 0 h 5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2488" h="556045">
                    <a:moveTo>
                      <a:pt x="0" y="0"/>
                    </a:moveTo>
                    <a:lnTo>
                      <a:pt x="284234" y="32490"/>
                    </a:lnTo>
                    <a:cubicBezTo>
                      <a:pt x="769004" y="81722"/>
                      <a:pt x="1260874" y="106941"/>
                      <a:pt x="1758633" y="106941"/>
                    </a:cubicBezTo>
                    <a:lnTo>
                      <a:pt x="2122488" y="102337"/>
                    </a:lnTo>
                    <a:lnTo>
                      <a:pt x="2122488" y="556045"/>
                    </a:lnTo>
                    <a:lnTo>
                      <a:pt x="0" y="5560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CE3C"/>
              </a:solidFill>
              <a:ln w="12700" cap="flat">
                <a:noFill/>
                <a:prstDash val="solid"/>
                <a:miter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D" sz="1013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F5F016E-75B1-EFD4-49E8-BCD66BBF1D52}"/>
                  </a:ext>
                </a:extLst>
              </p:cNvPr>
              <p:cNvSpPr/>
              <p:nvPr/>
            </p:nvSpPr>
            <p:spPr>
              <a:xfrm>
                <a:off x="6371390" y="3381788"/>
                <a:ext cx="2400545" cy="898776"/>
              </a:xfrm>
              <a:custGeom>
                <a:avLst/>
                <a:gdLst>
                  <a:gd name="connsiteX0" fmla="*/ 0 w 2122488"/>
                  <a:gd name="connsiteY0" fmla="*/ 0 h 985564"/>
                  <a:gd name="connsiteX1" fmla="*/ 304762 w 2122488"/>
                  <a:gd name="connsiteY1" fmla="*/ 82470 h 985564"/>
                  <a:gd name="connsiteX2" fmla="*/ 2072010 w 2122488"/>
                  <a:gd name="connsiteY2" fmla="*/ 420604 h 985564"/>
                  <a:gd name="connsiteX3" fmla="*/ 2122488 w 2122488"/>
                  <a:gd name="connsiteY3" fmla="*/ 426374 h 985564"/>
                  <a:gd name="connsiteX4" fmla="*/ 2122488 w 2122488"/>
                  <a:gd name="connsiteY4" fmla="*/ 985564 h 985564"/>
                  <a:gd name="connsiteX5" fmla="*/ 0 w 2122488"/>
                  <a:gd name="connsiteY5" fmla="*/ 985564 h 985564"/>
                  <a:gd name="connsiteX6" fmla="*/ 0 w 2122488"/>
                  <a:gd name="connsiteY6" fmla="*/ 0 h 98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2488" h="985564">
                    <a:moveTo>
                      <a:pt x="0" y="0"/>
                    </a:moveTo>
                    <a:lnTo>
                      <a:pt x="304762" y="82470"/>
                    </a:lnTo>
                    <a:cubicBezTo>
                      <a:pt x="880709" y="230654"/>
                      <a:pt x="1470578" y="344152"/>
                      <a:pt x="2072010" y="420604"/>
                    </a:cubicBezTo>
                    <a:lnTo>
                      <a:pt x="2122488" y="426374"/>
                    </a:lnTo>
                    <a:lnTo>
                      <a:pt x="2122488" y="985564"/>
                    </a:lnTo>
                    <a:lnTo>
                      <a:pt x="0" y="9855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AD18"/>
              </a:solidFill>
              <a:ln w="12700" cap="flat">
                <a:solidFill>
                  <a:srgbClr val="F9BB00"/>
                </a:solidFill>
                <a:prstDash val="solid"/>
                <a:miter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D" sz="1013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73F6047-FF00-D15E-4C95-A9F7BEC3CE78}"/>
                  </a:ext>
                </a:extLst>
              </p:cNvPr>
              <p:cNvSpPr/>
              <p:nvPr/>
            </p:nvSpPr>
            <p:spPr>
              <a:xfrm>
                <a:off x="3939725" y="2656480"/>
                <a:ext cx="2400545" cy="1624084"/>
              </a:xfrm>
              <a:custGeom>
                <a:avLst/>
                <a:gdLst>
                  <a:gd name="connsiteX0" fmla="*/ 0 w 2122488"/>
                  <a:gd name="connsiteY0" fmla="*/ 0 h 1780910"/>
                  <a:gd name="connsiteX1" fmla="*/ 124131 w 2122488"/>
                  <a:gd name="connsiteY1" fmla="*/ 57957 h 1780910"/>
                  <a:gd name="connsiteX2" fmla="*/ 2110888 w 2122488"/>
                  <a:gd name="connsiteY2" fmla="*/ 784760 h 1780910"/>
                  <a:gd name="connsiteX3" fmla="*/ 2122488 w 2122488"/>
                  <a:gd name="connsiteY3" fmla="*/ 787899 h 1780910"/>
                  <a:gd name="connsiteX4" fmla="*/ 2122488 w 2122488"/>
                  <a:gd name="connsiteY4" fmla="*/ 1780910 h 1780910"/>
                  <a:gd name="connsiteX5" fmla="*/ 0 w 2122488"/>
                  <a:gd name="connsiteY5" fmla="*/ 1780910 h 1780910"/>
                  <a:gd name="connsiteX6" fmla="*/ 0 w 2122488"/>
                  <a:gd name="connsiteY6" fmla="*/ 0 h 1780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2488" h="1780910">
                    <a:moveTo>
                      <a:pt x="0" y="0"/>
                    </a:moveTo>
                    <a:lnTo>
                      <a:pt x="124131" y="57957"/>
                    </a:lnTo>
                    <a:cubicBezTo>
                      <a:pt x="762937" y="346776"/>
                      <a:pt x="1426549" y="590403"/>
                      <a:pt x="2110888" y="784760"/>
                    </a:cubicBezTo>
                    <a:lnTo>
                      <a:pt x="2122488" y="787899"/>
                    </a:lnTo>
                    <a:lnTo>
                      <a:pt x="2122488" y="1780910"/>
                    </a:lnTo>
                    <a:lnTo>
                      <a:pt x="0" y="17809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2F92"/>
              </a:solidFill>
              <a:ln w="12700" cap="flat">
                <a:noFill/>
                <a:prstDash val="solid"/>
                <a:miter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D" sz="1013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2E06A-1542-202A-03F6-B3D2882E96F1}"/>
                  </a:ext>
                </a:extLst>
              </p:cNvPr>
              <p:cNvSpPr/>
              <p:nvPr/>
            </p:nvSpPr>
            <p:spPr>
              <a:xfrm>
                <a:off x="1508061" y="1543532"/>
                <a:ext cx="2400545" cy="2737033"/>
              </a:xfrm>
              <a:custGeom>
                <a:avLst/>
                <a:gdLst>
                  <a:gd name="connsiteX0" fmla="*/ 0 w 2122488"/>
                  <a:gd name="connsiteY0" fmla="*/ 0 h 3001327"/>
                  <a:gd name="connsiteX1" fmla="*/ 20289 w 2122488"/>
                  <a:gd name="connsiteY1" fmla="*/ 0 h 3001327"/>
                  <a:gd name="connsiteX2" fmla="*/ 146079 w 2122488"/>
                  <a:gd name="connsiteY2" fmla="*/ 89451 h 3001327"/>
                  <a:gd name="connsiteX3" fmla="*/ 1956818 w 2122488"/>
                  <a:gd name="connsiteY3" fmla="*/ 1130219 h 3001327"/>
                  <a:gd name="connsiteX4" fmla="*/ 2122488 w 2122488"/>
                  <a:gd name="connsiteY4" fmla="*/ 1207571 h 3001327"/>
                  <a:gd name="connsiteX5" fmla="*/ 2122488 w 2122488"/>
                  <a:gd name="connsiteY5" fmla="*/ 3001327 h 3001327"/>
                  <a:gd name="connsiteX6" fmla="*/ 0 w 2122488"/>
                  <a:gd name="connsiteY6" fmla="*/ 3001327 h 3001327"/>
                  <a:gd name="connsiteX7" fmla="*/ 0 w 2122488"/>
                  <a:gd name="connsiteY7" fmla="*/ 0 h 300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2488" h="3001327">
                    <a:moveTo>
                      <a:pt x="0" y="0"/>
                    </a:moveTo>
                    <a:lnTo>
                      <a:pt x="20289" y="0"/>
                    </a:lnTo>
                    <a:lnTo>
                      <a:pt x="146079" y="89451"/>
                    </a:lnTo>
                    <a:cubicBezTo>
                      <a:pt x="721455" y="478168"/>
                      <a:pt x="1326394" y="826450"/>
                      <a:pt x="1956818" y="1130219"/>
                    </a:cubicBezTo>
                    <a:lnTo>
                      <a:pt x="2122488" y="1207571"/>
                    </a:lnTo>
                    <a:lnTo>
                      <a:pt x="2122488" y="3001327"/>
                    </a:lnTo>
                    <a:lnTo>
                      <a:pt x="0" y="300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3683"/>
              </a:solidFill>
              <a:ln w="12700" cap="flat">
                <a:noFill/>
                <a:prstDash val="solid"/>
                <a:miter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D" sz="1013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DEFAF8B-43E8-F709-8136-E74EB91EC49D}"/>
                  </a:ext>
                </a:extLst>
              </p:cNvPr>
              <p:cNvSpPr/>
              <p:nvPr/>
            </p:nvSpPr>
            <p:spPr>
              <a:xfrm>
                <a:off x="1642278" y="4127080"/>
                <a:ext cx="2132108" cy="3159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0" dist="3937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b="1" dirty="0">
                    <a:solidFill>
                      <a:schemeClr val="tx1">
                        <a:lumMod val="50000"/>
                      </a:schemeClr>
                    </a:solidFill>
                  </a:rPr>
                  <a:t>2022</a:t>
                </a:r>
                <a:endParaRPr lang="en-ID" sz="105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5A56E5-1DF9-D56A-F5CE-A0CFF214E319}"/>
                  </a:ext>
                </a:extLst>
              </p:cNvPr>
              <p:cNvSpPr/>
              <p:nvPr/>
            </p:nvSpPr>
            <p:spPr>
              <a:xfrm>
                <a:off x="4073943" y="4127080"/>
                <a:ext cx="2132108" cy="3159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0" dist="3937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b="1" dirty="0">
                    <a:solidFill>
                      <a:schemeClr val="tx1">
                        <a:lumMod val="50000"/>
                      </a:schemeClr>
                    </a:solidFill>
                  </a:rPr>
                  <a:t>2023</a:t>
                </a:r>
                <a:r>
                  <a:rPr lang="en-US" sz="1050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endParaRPr lang="en-ID" sz="105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942D5BE-CB0C-1040-91E0-2E095E5EEE0E}"/>
                  </a:ext>
                </a:extLst>
              </p:cNvPr>
              <p:cNvSpPr/>
              <p:nvPr/>
            </p:nvSpPr>
            <p:spPr>
              <a:xfrm>
                <a:off x="6505608" y="4127080"/>
                <a:ext cx="2132108" cy="3159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0" dist="3937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b="1" dirty="0">
                    <a:solidFill>
                      <a:schemeClr val="tx1">
                        <a:lumMod val="50000"/>
                      </a:schemeClr>
                    </a:solidFill>
                  </a:rPr>
                  <a:t>2024</a:t>
                </a:r>
                <a:endParaRPr lang="en-ID" sz="105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ADA2C03-9716-738B-1635-657C292182A5}"/>
                  </a:ext>
                </a:extLst>
              </p:cNvPr>
              <p:cNvSpPr/>
              <p:nvPr/>
            </p:nvSpPr>
            <p:spPr>
              <a:xfrm>
                <a:off x="8937275" y="4127080"/>
                <a:ext cx="2132108" cy="3159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0" dist="3937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b="1" dirty="0">
                    <a:solidFill>
                      <a:schemeClr val="tx1">
                        <a:lumMod val="50000"/>
                      </a:schemeClr>
                    </a:solidFill>
                  </a:rPr>
                  <a:t>2025</a:t>
                </a:r>
                <a:r>
                  <a:rPr lang="en-US" sz="1050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endParaRPr lang="en-ID" sz="105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CF3DAB6-C0B3-3FC9-EF6E-369E165750FA}"/>
                  </a:ext>
                </a:extLst>
              </p:cNvPr>
              <p:cNvSpPr/>
              <p:nvPr/>
            </p:nvSpPr>
            <p:spPr>
              <a:xfrm>
                <a:off x="6278982" y="2633351"/>
                <a:ext cx="648295" cy="589356"/>
              </a:xfrm>
              <a:prstGeom prst="ellipse">
                <a:avLst/>
              </a:prstGeom>
              <a:solidFill>
                <a:srgbClr val="FBAD18"/>
              </a:solidFill>
              <a:ln w="12700" cap="flat">
                <a:noFill/>
                <a:prstDash val="solid"/>
                <a:miter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233A328-936F-8A64-666A-25022DE615C9}"/>
                  </a:ext>
                </a:extLst>
              </p:cNvPr>
              <p:cNvSpPr/>
              <p:nvPr/>
            </p:nvSpPr>
            <p:spPr>
              <a:xfrm>
                <a:off x="8819091" y="2994603"/>
                <a:ext cx="648295" cy="589356"/>
              </a:xfrm>
              <a:prstGeom prst="ellipse">
                <a:avLst/>
              </a:prstGeom>
              <a:solidFill>
                <a:srgbClr val="A6CE3C"/>
              </a:solidFill>
              <a:ln w="12700" cap="flat">
                <a:noFill/>
                <a:prstDash val="solid"/>
                <a:miter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6C6E808-C3E3-7A49-558D-452F0E787DBD}"/>
                  </a:ext>
                </a:extLst>
              </p:cNvPr>
              <p:cNvSpPr/>
              <p:nvPr/>
            </p:nvSpPr>
            <p:spPr>
              <a:xfrm>
                <a:off x="2097585" y="1212313"/>
                <a:ext cx="648295" cy="589356"/>
              </a:xfrm>
              <a:prstGeom prst="ellipse">
                <a:avLst/>
              </a:prstGeom>
              <a:solidFill>
                <a:srgbClr val="153683"/>
              </a:solidFill>
              <a:ln w="12700" cap="flat">
                <a:noFill/>
                <a:prstDash val="solid"/>
                <a:miter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3EBDB7B-F970-C5E2-701D-24E4ACF1679C}"/>
                  </a:ext>
                </a:extLst>
              </p:cNvPr>
              <p:cNvSpPr/>
              <p:nvPr/>
            </p:nvSpPr>
            <p:spPr>
              <a:xfrm>
                <a:off x="4063764" y="1941819"/>
                <a:ext cx="648295" cy="589356"/>
              </a:xfrm>
              <a:prstGeom prst="ellipse">
                <a:avLst/>
              </a:prstGeom>
              <a:solidFill>
                <a:srgbClr val="5A2F92"/>
              </a:solidFill>
              <a:ln w="12700" cap="flat">
                <a:noFill/>
                <a:prstDash val="solid"/>
                <a:miter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4DE0A82-27DE-C732-FA72-4E28E8098816}"/>
                  </a:ext>
                </a:extLst>
              </p:cNvPr>
              <p:cNvSpPr txBox="1"/>
              <p:nvPr/>
            </p:nvSpPr>
            <p:spPr>
              <a:xfrm>
                <a:off x="2805267" y="974788"/>
                <a:ext cx="2309660" cy="728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buNone/>
                </a:pPr>
                <a:r>
                  <a:rPr lang="en-US" sz="1350" dirty="0">
                    <a:solidFill>
                      <a:schemeClr val="tx1">
                        <a:lumMod val="50000"/>
                      </a:schemeClr>
                    </a:solidFill>
                  </a:rPr>
                  <a:t>Features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Selections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Admissions</a:t>
                </a:r>
                <a:endParaRPr lang="en-US" sz="105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37EBC7E-634E-61C7-3751-942207F90914}"/>
                  </a:ext>
                </a:extLst>
              </p:cNvPr>
              <p:cNvSpPr txBox="1"/>
              <p:nvPr/>
            </p:nvSpPr>
            <p:spPr>
              <a:xfrm>
                <a:off x="4770850" y="1722983"/>
                <a:ext cx="2039527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buNone/>
                </a:pPr>
                <a:r>
                  <a:rPr lang="en-US" sz="1350" dirty="0">
                    <a:solidFill>
                      <a:schemeClr val="tx1">
                        <a:lumMod val="50000"/>
                      </a:schemeClr>
                    </a:solidFill>
                  </a:rPr>
                  <a:t>Features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Applications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APS &amp; Eligibility Engine</a:t>
                </a:r>
                <a:r>
                  <a:rPr lang="en-US" sz="1050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C74CA5-B89A-64A8-5460-736A926B87DF}"/>
                  </a:ext>
                </a:extLst>
              </p:cNvPr>
              <p:cNvSpPr txBox="1"/>
              <p:nvPr/>
            </p:nvSpPr>
            <p:spPr>
              <a:xfrm>
                <a:off x="6982312" y="2407341"/>
                <a:ext cx="2037863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buNone/>
                </a:pPr>
                <a:r>
                  <a:rPr lang="en-US" sz="1350" dirty="0">
                    <a:solidFill>
                      <a:schemeClr val="tx1">
                        <a:lumMod val="50000"/>
                      </a:schemeClr>
                    </a:solidFill>
                  </a:rPr>
                  <a:t>Features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Registrations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Residence*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Course &amp; Fee Management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37DA01-8CB6-FAEA-8D8B-52CD00DDA7FF}"/>
                  </a:ext>
                </a:extLst>
              </p:cNvPr>
              <p:cNvSpPr txBox="1"/>
              <p:nvPr/>
            </p:nvSpPr>
            <p:spPr>
              <a:xfrm>
                <a:off x="9522421" y="2804692"/>
                <a:ext cx="2193329" cy="728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buNone/>
                </a:pPr>
                <a:r>
                  <a:rPr lang="en-US" sz="1350" dirty="0">
                    <a:solidFill>
                      <a:schemeClr val="tx1">
                        <a:lumMod val="50000"/>
                      </a:schemeClr>
                    </a:solidFill>
                  </a:rPr>
                  <a:t>Features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Progression</a:t>
                </a:r>
              </a:p>
              <a:p>
                <a:r>
                  <a:rPr lang="en-US" sz="800" dirty="0">
                    <a:solidFill>
                      <a:schemeClr val="tx1">
                        <a:lumMod val="50000"/>
                      </a:schemeClr>
                    </a:solidFill>
                  </a:rPr>
                  <a:t>Graduation</a:t>
                </a:r>
                <a:endParaRPr lang="en-US" sz="105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CCE712D-5417-53C8-2D88-918B6FBFCFBA}"/>
                  </a:ext>
                </a:extLst>
              </p:cNvPr>
              <p:cNvSpPr/>
              <p:nvPr/>
            </p:nvSpPr>
            <p:spPr>
              <a:xfrm>
                <a:off x="4212649" y="2082985"/>
                <a:ext cx="337999" cy="337999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E5E9D05-6505-673A-2B28-3DADBDC1CD64}"/>
                  </a:ext>
                </a:extLst>
              </p:cNvPr>
              <p:cNvSpPr/>
              <p:nvPr/>
            </p:nvSpPr>
            <p:spPr>
              <a:xfrm>
                <a:off x="2266400" y="1329957"/>
                <a:ext cx="337999" cy="337999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4744B8F-5F00-23F4-1D89-344D245A331D}"/>
                  </a:ext>
                </a:extLst>
              </p:cNvPr>
              <p:cNvSpPr/>
              <p:nvPr/>
            </p:nvSpPr>
            <p:spPr>
              <a:xfrm>
                <a:off x="6434130" y="2759030"/>
                <a:ext cx="337998" cy="337998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AEAC0C-40AD-003D-3324-A306FE23271B}"/>
                  </a:ext>
                </a:extLst>
              </p:cNvPr>
              <p:cNvSpPr/>
              <p:nvPr/>
            </p:nvSpPr>
            <p:spPr>
              <a:xfrm>
                <a:off x="8974239" y="3146593"/>
                <a:ext cx="337999" cy="337999"/>
              </a:xfrm>
              <a:prstGeom prst="rect">
                <a:avLst/>
              </a:pr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F7400A-41BD-EAD4-D66B-35057533D2E5}"/>
                </a:ext>
              </a:extLst>
            </p:cNvPr>
            <p:cNvSpPr txBox="1"/>
            <p:nvPr/>
          </p:nvSpPr>
          <p:spPr>
            <a:xfrm>
              <a:off x="404937" y="3985746"/>
              <a:ext cx="7377941" cy="27699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A6CE3C"/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ITS Infinity SIS</a:t>
              </a:r>
              <a:endParaRPr lang="en-ZA" sz="12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FE3A213-C880-8704-6536-DA3AF2EEC3B4}"/>
              </a:ext>
            </a:extLst>
          </p:cNvPr>
          <p:cNvSpPr/>
          <p:nvPr/>
        </p:nvSpPr>
        <p:spPr>
          <a:xfrm>
            <a:off x="7399852" y="1394050"/>
            <a:ext cx="1220197" cy="1918186"/>
          </a:xfrm>
          <a:prstGeom prst="rect">
            <a:avLst/>
          </a:prstGeom>
          <a:solidFill>
            <a:srgbClr val="00A7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00CCCF-B330-A7EE-1C6B-7201D648D405}"/>
              </a:ext>
            </a:extLst>
          </p:cNvPr>
          <p:cNvSpPr/>
          <p:nvPr/>
        </p:nvSpPr>
        <p:spPr>
          <a:xfrm>
            <a:off x="7491364" y="3192949"/>
            <a:ext cx="1054747" cy="23699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0" dist="3937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2026+ </a:t>
            </a:r>
            <a:endParaRPr lang="en-ID" sz="105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C98E7EB-17A2-22C3-4934-923CB92A2C88}"/>
              </a:ext>
            </a:extLst>
          </p:cNvPr>
          <p:cNvSpPr/>
          <p:nvPr/>
        </p:nvSpPr>
        <p:spPr>
          <a:xfrm>
            <a:off x="7321361" y="843310"/>
            <a:ext cx="442019" cy="442017"/>
          </a:xfrm>
          <a:prstGeom prst="ellipse">
            <a:avLst/>
          </a:prstGeom>
          <a:solidFill>
            <a:srgbClr val="00A7BA"/>
          </a:solidFill>
          <a:ln w="12700" cap="flat">
            <a:noFill/>
            <a:prstDash val="solid"/>
            <a:miter/>
          </a:ln>
          <a:effectLst>
            <a:outerShdw blurRad="508000" dist="228600" dir="2700000" sx="95000" sy="95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376B5B-F364-87BB-CA66-D7C0390B3065}"/>
              </a:ext>
            </a:extLst>
          </p:cNvPr>
          <p:cNvSpPr txBox="1"/>
          <p:nvPr/>
        </p:nvSpPr>
        <p:spPr>
          <a:xfrm>
            <a:off x="7800904" y="700877"/>
            <a:ext cx="149545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</a:rPr>
              <a:t>Features</a:t>
            </a: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HR</a:t>
            </a: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Payroll</a:t>
            </a: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Finance</a:t>
            </a: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4C697-366C-BBB0-2C7A-98EF7A2AF2C3}"/>
              </a:ext>
            </a:extLst>
          </p:cNvPr>
          <p:cNvSpPr txBox="1"/>
          <p:nvPr/>
        </p:nvSpPr>
        <p:spPr>
          <a:xfrm>
            <a:off x="7407859" y="3966695"/>
            <a:ext cx="1220198" cy="276999"/>
          </a:xfrm>
          <a:prstGeom prst="rect">
            <a:avLst/>
          </a:prstGeom>
          <a:gradFill>
            <a:gsLst>
              <a:gs pos="0">
                <a:srgbClr val="A6CE3C"/>
              </a:gs>
              <a:gs pos="100000">
                <a:srgbClr val="00A7BA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ITS Infinity ERP</a:t>
            </a:r>
            <a:endParaRPr lang="en-ZA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6" name="Graphic 45" descr="Badge Follow with solid fill">
            <a:extLst>
              <a:ext uri="{FF2B5EF4-FFF2-40B4-BE49-F238E27FC236}">
                <a16:creationId xmlns:a16="http://schemas.microsoft.com/office/drawing/2014/main" id="{B2B053ED-5D17-8D68-50B4-DA04E42FE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2694" y="896245"/>
            <a:ext cx="359351" cy="33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6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7944D1-DC35-2443-84C8-242228B9E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290C8E-7A2A-5439-CD3B-77640F6E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00" y="2822400"/>
            <a:ext cx="6808922" cy="8834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217538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302864-E6B5-0414-7619-A3AE63A6260B}"/>
              </a:ext>
            </a:extLst>
          </p:cNvPr>
          <p:cNvSpPr/>
          <p:nvPr/>
        </p:nvSpPr>
        <p:spPr>
          <a:xfrm>
            <a:off x="-238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2D4BB-2179-ACF7-9DBD-7F57808F29BD}"/>
              </a:ext>
            </a:extLst>
          </p:cNvPr>
          <p:cNvSpPr/>
          <p:nvPr/>
        </p:nvSpPr>
        <p:spPr>
          <a:xfrm>
            <a:off x="0" y="1327150"/>
            <a:ext cx="9144000" cy="29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1E59E-34B5-B5A0-2858-96BE08DE2159}"/>
              </a:ext>
            </a:extLst>
          </p:cNvPr>
          <p:cNvSpPr/>
          <p:nvPr/>
        </p:nvSpPr>
        <p:spPr>
          <a:xfrm>
            <a:off x="0" y="4315150"/>
            <a:ext cx="9144000" cy="5365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26" name="Picture 2" descr="Classes to resume at WSU after wage strike - SABC News - Breaking news,  special reports, world, business, sport coverage of all South African  current events. Africa's news leader.">
            <a:extLst>
              <a:ext uri="{FF2B5EF4-FFF2-40B4-BE49-F238E27FC236}">
                <a16:creationId xmlns:a16="http://schemas.microsoft.com/office/drawing/2014/main" id="{69265E17-82D9-0251-61B4-D8A7C2C2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027876"/>
            <a:ext cx="2815562" cy="15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shwane University of Technology - Wikipedia">
            <a:extLst>
              <a:ext uri="{FF2B5EF4-FFF2-40B4-BE49-F238E27FC236}">
                <a16:creationId xmlns:a16="http://schemas.microsoft.com/office/drawing/2014/main" id="{F72479DF-2178-5CF8-69C1-20A3FDAE2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30" y="1745326"/>
            <a:ext cx="2264165" cy="218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73BE5DD-266A-35E7-842A-88C412B80924}"/>
              </a:ext>
            </a:extLst>
          </p:cNvPr>
          <p:cNvGrpSpPr/>
          <p:nvPr/>
        </p:nvGrpSpPr>
        <p:grpSpPr>
          <a:xfrm>
            <a:off x="6503684" y="1741150"/>
            <a:ext cx="2160000" cy="2160000"/>
            <a:chOff x="6094109" y="1741150"/>
            <a:chExt cx="2160000" cy="2160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F62426-14A6-76E7-70F1-C2802042C365}"/>
                </a:ext>
              </a:extLst>
            </p:cNvPr>
            <p:cNvSpPr/>
            <p:nvPr/>
          </p:nvSpPr>
          <p:spPr>
            <a:xfrm>
              <a:off x="6094109" y="1741150"/>
              <a:ext cx="2160000" cy="2160000"/>
            </a:xfrm>
            <a:prstGeom prst="ellipse">
              <a:avLst/>
            </a:prstGeom>
            <a:gradFill flip="none" rotWithShape="1">
              <a:gsLst>
                <a:gs pos="0">
                  <a:srgbClr val="65C7DE"/>
                </a:gs>
                <a:gs pos="100000">
                  <a:srgbClr val="006690"/>
                </a:gs>
              </a:gsLst>
              <a:lin ang="2700000" scaled="1"/>
              <a:tileRect/>
            </a:gradFill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C7C680-225D-371B-94E6-B18719423C76}"/>
                </a:ext>
              </a:extLst>
            </p:cNvPr>
            <p:cNvSpPr txBox="1"/>
            <p:nvPr/>
          </p:nvSpPr>
          <p:spPr>
            <a:xfrm>
              <a:off x="6133503" y="2103693"/>
              <a:ext cx="208121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Four more clients in the pipeline</a:t>
              </a:r>
              <a:endParaRPr lang="en-ZA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340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telescope on a metal pole&#10;&#10;Description automatically generated">
            <a:extLst>
              <a:ext uri="{FF2B5EF4-FFF2-40B4-BE49-F238E27FC236}">
                <a16:creationId xmlns:a16="http://schemas.microsoft.com/office/drawing/2014/main" id="{517CF42F-7422-6DB4-E7D8-75C076A2E5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0035" r="2699" b="23397"/>
          <a:stretch/>
        </p:blipFill>
        <p:spPr>
          <a:xfrm>
            <a:off x="20" y="10"/>
            <a:ext cx="9143980" cy="5148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290C8E-7A2A-5439-CD3B-77640F6E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21" y="2822055"/>
            <a:ext cx="7886715" cy="9755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Insights &amp; Discoveries</a:t>
            </a:r>
          </a:p>
        </p:txBody>
      </p:sp>
    </p:spTree>
    <p:extLst>
      <p:ext uri="{BB962C8B-B14F-4D97-AF65-F5344CB8AC3E}">
        <p14:creationId xmlns:p14="http://schemas.microsoft.com/office/powerpoint/2010/main" val="189383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C17C4D-EEA6-2D67-1F45-F0EA4C52A695}"/>
              </a:ext>
            </a:extLst>
          </p:cNvPr>
          <p:cNvSpPr txBox="1"/>
          <p:nvPr/>
        </p:nvSpPr>
        <p:spPr>
          <a:xfrm>
            <a:off x="211606" y="2322125"/>
            <a:ext cx="81111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chemeClr val="bg1"/>
                </a:solidFill>
                <a:effectLst/>
              </a:rPr>
              <a:t>“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he best laid plans of mice and men often go awry” </a:t>
            </a:r>
            <a:r>
              <a:rPr lang="en-US" sz="3200" b="0" i="1" dirty="0">
                <a:solidFill>
                  <a:schemeClr val="bg1"/>
                </a:solidFill>
                <a:effectLst/>
              </a:rPr>
              <a:t>Robert Burns</a:t>
            </a:r>
          </a:p>
        </p:txBody>
      </p:sp>
    </p:spTree>
    <p:extLst>
      <p:ext uri="{BB962C8B-B14F-4D97-AF65-F5344CB8AC3E}">
        <p14:creationId xmlns:p14="http://schemas.microsoft.com/office/powerpoint/2010/main" val="168725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A3F1A33-FA4A-4443-F42E-3AD51269FB0C}"/>
              </a:ext>
            </a:extLst>
          </p:cNvPr>
          <p:cNvSpPr/>
          <p:nvPr/>
        </p:nvSpPr>
        <p:spPr>
          <a:xfrm>
            <a:off x="-238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A58470-A28B-14FC-2B02-95C8B76F358F}"/>
              </a:ext>
            </a:extLst>
          </p:cNvPr>
          <p:cNvSpPr/>
          <p:nvPr/>
        </p:nvSpPr>
        <p:spPr>
          <a:xfrm>
            <a:off x="0" y="1327150"/>
            <a:ext cx="9144000" cy="29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C7C01D-2B76-D3A9-950E-B89560965924}"/>
              </a:ext>
            </a:extLst>
          </p:cNvPr>
          <p:cNvSpPr/>
          <p:nvPr/>
        </p:nvSpPr>
        <p:spPr>
          <a:xfrm>
            <a:off x="0" y="4315150"/>
            <a:ext cx="9144000" cy="5365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2BDDC-8EF4-6169-03D8-783AB039CD0D}"/>
              </a:ext>
            </a:extLst>
          </p:cNvPr>
          <p:cNvSpPr txBox="1"/>
          <p:nvPr/>
        </p:nvSpPr>
        <p:spPr>
          <a:xfrm>
            <a:off x="50805" y="414026"/>
            <a:ext cx="592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B0EE"/>
                </a:solidFill>
                <a:cs typeface="Segoe UI" panose="020B0502040204020203" pitchFamily="34" charset="0"/>
              </a:rPr>
              <a:t>General Insights &amp; Discoveries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61CC7C-A9A7-26A6-6ACB-904877CAF014}"/>
              </a:ext>
            </a:extLst>
          </p:cNvPr>
          <p:cNvGrpSpPr/>
          <p:nvPr/>
        </p:nvGrpSpPr>
        <p:grpSpPr>
          <a:xfrm>
            <a:off x="380999" y="1770451"/>
            <a:ext cx="8455025" cy="2160982"/>
            <a:chOff x="1204880" y="2574131"/>
            <a:chExt cx="6777954" cy="17323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A72E44E-A714-4DE6-27BE-9E2FD87FF5DE}"/>
                </a:ext>
              </a:extLst>
            </p:cNvPr>
            <p:cNvGrpSpPr/>
            <p:nvPr/>
          </p:nvGrpSpPr>
          <p:grpSpPr>
            <a:xfrm>
              <a:off x="1204880" y="2574309"/>
              <a:ext cx="2185697" cy="813707"/>
              <a:chOff x="4463227" y="303932"/>
              <a:chExt cx="2185697" cy="813707"/>
            </a:xfrm>
          </p:grpSpPr>
          <p:sp>
            <p:nvSpPr>
              <p:cNvPr id="19" name="Google Shape;625;p27">
                <a:extLst>
                  <a:ext uri="{FF2B5EF4-FFF2-40B4-BE49-F238E27FC236}">
                    <a16:creationId xmlns:a16="http://schemas.microsoft.com/office/drawing/2014/main" id="{FB4733AE-5288-6A4E-9F9A-0EA788F5FC12}"/>
                  </a:ext>
                </a:extLst>
              </p:cNvPr>
              <p:cNvSpPr/>
              <p:nvPr/>
            </p:nvSpPr>
            <p:spPr>
              <a:xfrm>
                <a:off x="4887384" y="303932"/>
                <a:ext cx="1761540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43" extrusionOk="0">
                    <a:moveTo>
                      <a:pt x="537" y="343"/>
                    </a:moveTo>
                    <a:cubicBezTo>
                      <a:pt x="0" y="343"/>
                      <a:pt x="0" y="343"/>
                      <a:pt x="0" y="343"/>
                    </a:cubicBezTo>
                    <a:cubicBezTo>
                      <a:pt x="95" y="343"/>
                      <a:pt x="172" y="266"/>
                      <a:pt x="172" y="171"/>
                    </a:cubicBezTo>
                    <a:cubicBezTo>
                      <a:pt x="172" y="76"/>
                      <a:pt x="249" y="0"/>
                      <a:pt x="343" y="0"/>
                    </a:cubicBezTo>
                    <a:cubicBezTo>
                      <a:pt x="537" y="0"/>
                      <a:pt x="537" y="0"/>
                      <a:pt x="537" y="0"/>
                    </a:cubicBezTo>
                    <a:cubicBezTo>
                      <a:pt x="632" y="0"/>
                      <a:pt x="709" y="76"/>
                      <a:pt x="709" y="171"/>
                    </a:cubicBezTo>
                    <a:cubicBezTo>
                      <a:pt x="709" y="171"/>
                      <a:pt x="709" y="171"/>
                      <a:pt x="709" y="171"/>
                    </a:cubicBezTo>
                    <a:cubicBezTo>
                      <a:pt x="709" y="266"/>
                      <a:pt x="632" y="343"/>
                      <a:pt x="537" y="343"/>
                    </a:cubicBezTo>
                    <a:close/>
                  </a:path>
                </a:pathLst>
              </a:custGeom>
              <a:solidFill>
                <a:srgbClr val="153683"/>
              </a:solidFill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626;p27">
                <a:extLst>
                  <a:ext uri="{FF2B5EF4-FFF2-40B4-BE49-F238E27FC236}">
                    <a16:creationId xmlns:a16="http://schemas.microsoft.com/office/drawing/2014/main" id="{4DAA20A8-40D0-590E-BC64-479B7A30C40A}"/>
                  </a:ext>
                </a:extLst>
              </p:cNvPr>
              <p:cNvSpPr/>
              <p:nvPr/>
            </p:nvSpPr>
            <p:spPr>
              <a:xfrm>
                <a:off x="4463227" y="303932"/>
                <a:ext cx="1279584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43" extrusionOk="0">
                    <a:moveTo>
                      <a:pt x="344" y="171"/>
                    </a:moveTo>
                    <a:cubicBezTo>
                      <a:pt x="344" y="266"/>
                      <a:pt x="267" y="343"/>
                      <a:pt x="172" y="343"/>
                    </a:cubicBezTo>
                    <a:cubicBezTo>
                      <a:pt x="172" y="343"/>
                      <a:pt x="172" y="343"/>
                      <a:pt x="172" y="343"/>
                    </a:cubicBezTo>
                    <a:cubicBezTo>
                      <a:pt x="77" y="343"/>
                      <a:pt x="0" y="266"/>
                      <a:pt x="0" y="17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76"/>
                      <a:pt x="77" y="0"/>
                      <a:pt x="172" y="0"/>
                    </a:cubicBezTo>
                    <a:cubicBezTo>
                      <a:pt x="515" y="0"/>
                      <a:pt x="515" y="0"/>
                      <a:pt x="515" y="0"/>
                    </a:cubicBezTo>
                    <a:cubicBezTo>
                      <a:pt x="421" y="0"/>
                      <a:pt x="344" y="76"/>
                      <a:pt x="344" y="171"/>
                    </a:cubicBezTo>
                    <a:close/>
                  </a:path>
                </a:pathLst>
              </a:custGeom>
              <a:solidFill>
                <a:srgbClr val="153683"/>
              </a:solidFill>
              <a:ln>
                <a:noFill/>
              </a:ln>
              <a:effectLst>
                <a:outerShdw blurRad="508000" dist="50800" dir="54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A749FF4-B838-D593-49DC-41F51C1D319A}"/>
                  </a:ext>
                </a:extLst>
              </p:cNvPr>
              <p:cNvSpPr txBox="1"/>
              <p:nvPr/>
            </p:nvSpPr>
            <p:spPr>
              <a:xfrm>
                <a:off x="5451810" y="344556"/>
                <a:ext cx="1197114" cy="7730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Running multiple projects at the same time</a:t>
                </a:r>
                <a:endParaRPr lang="en-ID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17D6347-65DF-15FB-3411-274C2672D86E}"/>
                </a:ext>
              </a:extLst>
            </p:cNvPr>
            <p:cNvGrpSpPr/>
            <p:nvPr/>
          </p:nvGrpSpPr>
          <p:grpSpPr>
            <a:xfrm>
              <a:off x="4686602" y="3512863"/>
              <a:ext cx="2185697" cy="791669"/>
              <a:chOff x="5451810" y="2964006"/>
              <a:chExt cx="2185697" cy="791669"/>
            </a:xfrm>
          </p:grpSpPr>
          <p:sp>
            <p:nvSpPr>
              <p:cNvPr id="16" name="Google Shape;625;p27">
                <a:extLst>
                  <a:ext uri="{FF2B5EF4-FFF2-40B4-BE49-F238E27FC236}">
                    <a16:creationId xmlns:a16="http://schemas.microsoft.com/office/drawing/2014/main" id="{737882E0-3DCA-EE5F-DE81-737EB38D3CBC}"/>
                  </a:ext>
                </a:extLst>
              </p:cNvPr>
              <p:cNvSpPr/>
              <p:nvPr/>
            </p:nvSpPr>
            <p:spPr>
              <a:xfrm>
                <a:off x="5875967" y="2964006"/>
                <a:ext cx="1761540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43" extrusionOk="0">
                    <a:moveTo>
                      <a:pt x="537" y="343"/>
                    </a:moveTo>
                    <a:cubicBezTo>
                      <a:pt x="0" y="343"/>
                      <a:pt x="0" y="343"/>
                      <a:pt x="0" y="343"/>
                    </a:cubicBezTo>
                    <a:cubicBezTo>
                      <a:pt x="95" y="343"/>
                      <a:pt x="172" y="266"/>
                      <a:pt x="172" y="171"/>
                    </a:cubicBezTo>
                    <a:cubicBezTo>
                      <a:pt x="172" y="76"/>
                      <a:pt x="249" y="0"/>
                      <a:pt x="343" y="0"/>
                    </a:cubicBezTo>
                    <a:cubicBezTo>
                      <a:pt x="537" y="0"/>
                      <a:pt x="537" y="0"/>
                      <a:pt x="537" y="0"/>
                    </a:cubicBezTo>
                    <a:cubicBezTo>
                      <a:pt x="632" y="0"/>
                      <a:pt x="709" y="76"/>
                      <a:pt x="709" y="171"/>
                    </a:cubicBezTo>
                    <a:cubicBezTo>
                      <a:pt x="709" y="171"/>
                      <a:pt x="709" y="171"/>
                      <a:pt x="709" y="171"/>
                    </a:cubicBezTo>
                    <a:cubicBezTo>
                      <a:pt x="709" y="266"/>
                      <a:pt x="632" y="343"/>
                      <a:pt x="537" y="343"/>
                    </a:cubicBezTo>
                    <a:close/>
                  </a:path>
                </a:pathLst>
              </a:custGeom>
              <a:solidFill>
                <a:srgbClr val="5A2F92"/>
              </a:solidFill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626;p27">
                <a:extLst>
                  <a:ext uri="{FF2B5EF4-FFF2-40B4-BE49-F238E27FC236}">
                    <a16:creationId xmlns:a16="http://schemas.microsoft.com/office/drawing/2014/main" id="{3936DE47-1264-0F45-C4F4-5218ADEEAE1D}"/>
                  </a:ext>
                </a:extLst>
              </p:cNvPr>
              <p:cNvSpPr/>
              <p:nvPr/>
            </p:nvSpPr>
            <p:spPr>
              <a:xfrm>
                <a:off x="5451810" y="2964006"/>
                <a:ext cx="1279584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43" extrusionOk="0">
                    <a:moveTo>
                      <a:pt x="344" y="171"/>
                    </a:moveTo>
                    <a:cubicBezTo>
                      <a:pt x="344" y="266"/>
                      <a:pt x="267" y="343"/>
                      <a:pt x="172" y="343"/>
                    </a:cubicBezTo>
                    <a:cubicBezTo>
                      <a:pt x="172" y="343"/>
                      <a:pt x="172" y="343"/>
                      <a:pt x="172" y="343"/>
                    </a:cubicBezTo>
                    <a:cubicBezTo>
                      <a:pt x="77" y="343"/>
                      <a:pt x="0" y="266"/>
                      <a:pt x="0" y="17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76"/>
                      <a:pt x="77" y="0"/>
                      <a:pt x="172" y="0"/>
                    </a:cubicBezTo>
                    <a:cubicBezTo>
                      <a:pt x="515" y="0"/>
                      <a:pt x="515" y="0"/>
                      <a:pt x="515" y="0"/>
                    </a:cubicBezTo>
                    <a:cubicBezTo>
                      <a:pt x="421" y="0"/>
                      <a:pt x="344" y="76"/>
                      <a:pt x="344" y="171"/>
                    </a:cubicBezTo>
                    <a:close/>
                  </a:path>
                </a:pathLst>
              </a:custGeom>
              <a:solidFill>
                <a:srgbClr val="5A2F92"/>
              </a:solidFill>
              <a:ln>
                <a:noFill/>
              </a:ln>
              <a:effectLst>
                <a:outerShdw blurRad="508000" dist="50800" dir="54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A8DE4D-262D-4C4F-1D34-8F3907D5779D}"/>
                  </a:ext>
                </a:extLst>
              </p:cNvPr>
              <p:cNvSpPr txBox="1"/>
              <p:nvPr/>
            </p:nvSpPr>
            <p:spPr>
              <a:xfrm>
                <a:off x="6468942" y="3175014"/>
                <a:ext cx="1060875" cy="42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Key person reliance</a:t>
                </a:r>
                <a:endParaRPr lang="en-ID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640AA-4C31-C431-0A88-992E16E284DA}"/>
                </a:ext>
              </a:extLst>
            </p:cNvPr>
            <p:cNvGrpSpPr/>
            <p:nvPr/>
          </p:nvGrpSpPr>
          <p:grpSpPr>
            <a:xfrm>
              <a:off x="3501454" y="2574131"/>
              <a:ext cx="2184807" cy="791669"/>
              <a:chOff x="5398605" y="1191718"/>
              <a:chExt cx="2184807" cy="791669"/>
            </a:xfrm>
          </p:grpSpPr>
          <p:sp>
            <p:nvSpPr>
              <p:cNvPr id="13" name="Google Shape;631;p27">
                <a:extLst>
                  <a:ext uri="{FF2B5EF4-FFF2-40B4-BE49-F238E27FC236}">
                    <a16:creationId xmlns:a16="http://schemas.microsoft.com/office/drawing/2014/main" id="{8699CB0E-3D5B-1290-B37C-19A15CB10D12}"/>
                  </a:ext>
                </a:extLst>
              </p:cNvPr>
              <p:cNvSpPr/>
              <p:nvPr/>
            </p:nvSpPr>
            <p:spPr>
              <a:xfrm flipH="1">
                <a:off x="5821873" y="1191718"/>
                <a:ext cx="1761539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43" extrusionOk="0">
                    <a:moveTo>
                      <a:pt x="172" y="343"/>
                    </a:moveTo>
                    <a:cubicBezTo>
                      <a:pt x="709" y="343"/>
                      <a:pt x="709" y="343"/>
                      <a:pt x="709" y="343"/>
                    </a:cubicBezTo>
                    <a:cubicBezTo>
                      <a:pt x="614" y="343"/>
                      <a:pt x="537" y="266"/>
                      <a:pt x="537" y="171"/>
                    </a:cubicBezTo>
                    <a:cubicBezTo>
                      <a:pt x="537" y="76"/>
                      <a:pt x="460" y="0"/>
                      <a:pt x="366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77" y="0"/>
                      <a:pt x="0" y="76"/>
                      <a:pt x="0" y="17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266"/>
                      <a:pt x="77" y="343"/>
                      <a:pt x="172" y="343"/>
                    </a:cubicBezTo>
                    <a:close/>
                  </a:path>
                </a:pathLst>
              </a:custGeom>
              <a:solidFill>
                <a:srgbClr val="00A7BA"/>
              </a:solidFill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632;p27">
                <a:extLst>
                  <a:ext uri="{FF2B5EF4-FFF2-40B4-BE49-F238E27FC236}">
                    <a16:creationId xmlns:a16="http://schemas.microsoft.com/office/drawing/2014/main" id="{0EE51CB1-5F6C-E548-9C28-2E13A41E673E}"/>
                  </a:ext>
                </a:extLst>
              </p:cNvPr>
              <p:cNvSpPr/>
              <p:nvPr/>
            </p:nvSpPr>
            <p:spPr>
              <a:xfrm flipH="1">
                <a:off x="5398605" y="1191718"/>
                <a:ext cx="1279583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43" extrusionOk="0">
                    <a:moveTo>
                      <a:pt x="171" y="171"/>
                    </a:moveTo>
                    <a:cubicBezTo>
                      <a:pt x="171" y="266"/>
                      <a:pt x="248" y="343"/>
                      <a:pt x="343" y="343"/>
                    </a:cubicBezTo>
                    <a:cubicBezTo>
                      <a:pt x="343" y="343"/>
                      <a:pt x="343" y="343"/>
                      <a:pt x="343" y="343"/>
                    </a:cubicBezTo>
                    <a:cubicBezTo>
                      <a:pt x="438" y="343"/>
                      <a:pt x="515" y="266"/>
                      <a:pt x="515" y="171"/>
                    </a:cubicBezTo>
                    <a:cubicBezTo>
                      <a:pt x="515" y="171"/>
                      <a:pt x="515" y="171"/>
                      <a:pt x="515" y="171"/>
                    </a:cubicBezTo>
                    <a:cubicBezTo>
                      <a:pt x="515" y="76"/>
                      <a:pt x="438" y="0"/>
                      <a:pt x="3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4" y="0"/>
                      <a:pt x="171" y="76"/>
                      <a:pt x="171" y="171"/>
                    </a:cubicBezTo>
                    <a:close/>
                  </a:path>
                </a:pathLst>
              </a:custGeom>
              <a:solidFill>
                <a:srgbClr val="00A7BA"/>
              </a:solidFill>
              <a:ln>
                <a:noFill/>
              </a:ln>
              <a:effectLst>
                <a:outerShdw blurRad="508000" dist="50800" dir="54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2827A2-ED11-3F39-9524-62FFB0F7FD4E}"/>
                  </a:ext>
                </a:extLst>
              </p:cNvPr>
              <p:cNvSpPr txBox="1"/>
              <p:nvPr/>
            </p:nvSpPr>
            <p:spPr>
              <a:xfrm>
                <a:off x="6414847" y="1381528"/>
                <a:ext cx="1060875" cy="42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Change management</a:t>
                </a:r>
                <a:endParaRPr lang="en-ID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AB441E0-D08B-AD6F-973D-6F1E205A6E73}"/>
                </a:ext>
              </a:extLst>
            </p:cNvPr>
            <p:cNvGrpSpPr/>
            <p:nvPr/>
          </p:nvGrpSpPr>
          <p:grpSpPr>
            <a:xfrm>
              <a:off x="5798027" y="2574131"/>
              <a:ext cx="2184807" cy="791669"/>
              <a:chOff x="6131473" y="2077862"/>
              <a:chExt cx="2184807" cy="791669"/>
            </a:xfrm>
          </p:grpSpPr>
          <p:sp>
            <p:nvSpPr>
              <p:cNvPr id="10" name="Google Shape;631;p27">
                <a:extLst>
                  <a:ext uri="{FF2B5EF4-FFF2-40B4-BE49-F238E27FC236}">
                    <a16:creationId xmlns:a16="http://schemas.microsoft.com/office/drawing/2014/main" id="{31B7FFFA-F757-CEA4-3112-392B3AFDB5B3}"/>
                  </a:ext>
                </a:extLst>
              </p:cNvPr>
              <p:cNvSpPr/>
              <p:nvPr/>
            </p:nvSpPr>
            <p:spPr>
              <a:xfrm flipH="1">
                <a:off x="6554741" y="2077862"/>
                <a:ext cx="1761539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43" extrusionOk="0">
                    <a:moveTo>
                      <a:pt x="172" y="343"/>
                    </a:moveTo>
                    <a:cubicBezTo>
                      <a:pt x="709" y="343"/>
                      <a:pt x="709" y="343"/>
                      <a:pt x="709" y="343"/>
                    </a:cubicBezTo>
                    <a:cubicBezTo>
                      <a:pt x="614" y="343"/>
                      <a:pt x="537" y="266"/>
                      <a:pt x="537" y="171"/>
                    </a:cubicBezTo>
                    <a:cubicBezTo>
                      <a:pt x="537" y="76"/>
                      <a:pt x="460" y="0"/>
                      <a:pt x="366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77" y="0"/>
                      <a:pt x="0" y="76"/>
                      <a:pt x="0" y="17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266"/>
                      <a:pt x="77" y="343"/>
                      <a:pt x="172" y="343"/>
                    </a:cubicBezTo>
                    <a:close/>
                  </a:path>
                </a:pathLst>
              </a:custGeom>
              <a:solidFill>
                <a:srgbClr val="00B0EE"/>
              </a:solidFill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632;p27">
                <a:extLst>
                  <a:ext uri="{FF2B5EF4-FFF2-40B4-BE49-F238E27FC236}">
                    <a16:creationId xmlns:a16="http://schemas.microsoft.com/office/drawing/2014/main" id="{AD506FDC-D4AF-4246-42E7-C690184C2F6C}"/>
                  </a:ext>
                </a:extLst>
              </p:cNvPr>
              <p:cNvSpPr/>
              <p:nvPr/>
            </p:nvSpPr>
            <p:spPr>
              <a:xfrm flipH="1">
                <a:off x="6131473" y="2077862"/>
                <a:ext cx="1279583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43" extrusionOk="0">
                    <a:moveTo>
                      <a:pt x="171" y="171"/>
                    </a:moveTo>
                    <a:cubicBezTo>
                      <a:pt x="171" y="266"/>
                      <a:pt x="248" y="343"/>
                      <a:pt x="343" y="343"/>
                    </a:cubicBezTo>
                    <a:cubicBezTo>
                      <a:pt x="343" y="343"/>
                      <a:pt x="343" y="343"/>
                      <a:pt x="343" y="343"/>
                    </a:cubicBezTo>
                    <a:cubicBezTo>
                      <a:pt x="438" y="343"/>
                      <a:pt x="515" y="266"/>
                      <a:pt x="515" y="171"/>
                    </a:cubicBezTo>
                    <a:cubicBezTo>
                      <a:pt x="515" y="171"/>
                      <a:pt x="515" y="171"/>
                      <a:pt x="515" y="171"/>
                    </a:cubicBezTo>
                    <a:cubicBezTo>
                      <a:pt x="515" y="76"/>
                      <a:pt x="438" y="0"/>
                      <a:pt x="3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4" y="0"/>
                      <a:pt x="171" y="76"/>
                      <a:pt x="171" y="171"/>
                    </a:cubicBezTo>
                    <a:close/>
                  </a:path>
                </a:pathLst>
              </a:custGeom>
              <a:solidFill>
                <a:srgbClr val="00B0EE"/>
              </a:solidFill>
              <a:ln>
                <a:noFill/>
              </a:ln>
              <a:effectLst>
                <a:outerShdw blurRad="508000" dist="50800" dir="54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E181B-AFDF-04E9-09B0-3FB2DA568CEE}"/>
                  </a:ext>
                </a:extLst>
              </p:cNvPr>
              <p:cNvSpPr txBox="1"/>
              <p:nvPr/>
            </p:nvSpPr>
            <p:spPr>
              <a:xfrm>
                <a:off x="7179950" y="2389513"/>
                <a:ext cx="1060875" cy="248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Data quality</a:t>
                </a:r>
                <a:endParaRPr lang="en-ID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86722B9-9334-85C3-0E8B-A12F234D39FE}"/>
                </a:ext>
              </a:extLst>
            </p:cNvPr>
            <p:cNvGrpSpPr/>
            <p:nvPr/>
          </p:nvGrpSpPr>
          <p:grpSpPr>
            <a:xfrm>
              <a:off x="2331999" y="3514809"/>
              <a:ext cx="2185697" cy="791669"/>
              <a:chOff x="4463227" y="3850150"/>
              <a:chExt cx="2185697" cy="791669"/>
            </a:xfrm>
          </p:grpSpPr>
          <p:sp>
            <p:nvSpPr>
              <p:cNvPr id="25" name="Google Shape;625;p27">
                <a:extLst>
                  <a:ext uri="{FF2B5EF4-FFF2-40B4-BE49-F238E27FC236}">
                    <a16:creationId xmlns:a16="http://schemas.microsoft.com/office/drawing/2014/main" id="{C45AC455-F234-AD44-70F0-16BCE54F1F78}"/>
                  </a:ext>
                </a:extLst>
              </p:cNvPr>
              <p:cNvSpPr/>
              <p:nvPr/>
            </p:nvSpPr>
            <p:spPr>
              <a:xfrm>
                <a:off x="4887384" y="3850150"/>
                <a:ext cx="1761540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43" extrusionOk="0">
                    <a:moveTo>
                      <a:pt x="537" y="343"/>
                    </a:moveTo>
                    <a:cubicBezTo>
                      <a:pt x="0" y="343"/>
                      <a:pt x="0" y="343"/>
                      <a:pt x="0" y="343"/>
                    </a:cubicBezTo>
                    <a:cubicBezTo>
                      <a:pt x="95" y="343"/>
                      <a:pt x="172" y="266"/>
                      <a:pt x="172" y="171"/>
                    </a:cubicBezTo>
                    <a:cubicBezTo>
                      <a:pt x="172" y="76"/>
                      <a:pt x="249" y="0"/>
                      <a:pt x="343" y="0"/>
                    </a:cubicBezTo>
                    <a:cubicBezTo>
                      <a:pt x="537" y="0"/>
                      <a:pt x="537" y="0"/>
                      <a:pt x="537" y="0"/>
                    </a:cubicBezTo>
                    <a:cubicBezTo>
                      <a:pt x="632" y="0"/>
                      <a:pt x="709" y="76"/>
                      <a:pt x="709" y="171"/>
                    </a:cubicBezTo>
                    <a:cubicBezTo>
                      <a:pt x="709" y="171"/>
                      <a:pt x="709" y="171"/>
                      <a:pt x="709" y="171"/>
                    </a:cubicBezTo>
                    <a:cubicBezTo>
                      <a:pt x="709" y="266"/>
                      <a:pt x="632" y="343"/>
                      <a:pt x="537" y="343"/>
                    </a:cubicBezTo>
                    <a:close/>
                  </a:path>
                </a:pathLst>
              </a:custGeom>
              <a:solidFill>
                <a:srgbClr val="E60088"/>
              </a:solidFill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626;p27">
                <a:extLst>
                  <a:ext uri="{FF2B5EF4-FFF2-40B4-BE49-F238E27FC236}">
                    <a16:creationId xmlns:a16="http://schemas.microsoft.com/office/drawing/2014/main" id="{16C83EC3-4A82-D23F-14B1-65E3836C09DE}"/>
                  </a:ext>
                </a:extLst>
              </p:cNvPr>
              <p:cNvSpPr/>
              <p:nvPr/>
            </p:nvSpPr>
            <p:spPr>
              <a:xfrm>
                <a:off x="4463227" y="3850150"/>
                <a:ext cx="1279584" cy="79166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43" extrusionOk="0">
                    <a:moveTo>
                      <a:pt x="344" y="171"/>
                    </a:moveTo>
                    <a:cubicBezTo>
                      <a:pt x="344" y="266"/>
                      <a:pt x="267" y="343"/>
                      <a:pt x="172" y="343"/>
                    </a:cubicBezTo>
                    <a:cubicBezTo>
                      <a:pt x="172" y="343"/>
                      <a:pt x="172" y="343"/>
                      <a:pt x="172" y="343"/>
                    </a:cubicBezTo>
                    <a:cubicBezTo>
                      <a:pt x="77" y="343"/>
                      <a:pt x="0" y="266"/>
                      <a:pt x="0" y="17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76"/>
                      <a:pt x="77" y="0"/>
                      <a:pt x="172" y="0"/>
                    </a:cubicBezTo>
                    <a:cubicBezTo>
                      <a:pt x="515" y="0"/>
                      <a:pt x="515" y="0"/>
                      <a:pt x="515" y="0"/>
                    </a:cubicBezTo>
                    <a:cubicBezTo>
                      <a:pt x="421" y="0"/>
                      <a:pt x="344" y="76"/>
                      <a:pt x="344" y="171"/>
                    </a:cubicBezTo>
                    <a:close/>
                  </a:path>
                </a:pathLst>
              </a:custGeom>
              <a:solidFill>
                <a:srgbClr val="E60088"/>
              </a:solidFill>
              <a:ln>
                <a:noFill/>
              </a:ln>
              <a:effectLst>
                <a:outerShdw blurRad="508000" dist="50800" dir="54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938756B-5C5E-6E9D-0F43-22E25D5AE3F6}"/>
                  </a:ext>
                </a:extLst>
              </p:cNvPr>
              <p:cNvSpPr txBox="1"/>
              <p:nvPr/>
            </p:nvSpPr>
            <p:spPr>
              <a:xfrm>
                <a:off x="5400233" y="4067878"/>
                <a:ext cx="1103268" cy="42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Infrastructure stability</a:t>
                </a:r>
                <a:endParaRPr lang="en-ID" sz="1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259686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0B67D40-E2A8-4F49-87B3-ED380FE25704}">
  <we:reference id="wa200003157" version="1.0.0.0" store="en-US" storeType="OMEX"/>
  <we:alternateReferences>
    <we:reference id="wa200003157" version="1.0.0.0" store="WA20000315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FA831BBB3F294D8ADE7A00300E0750" ma:contentTypeVersion="16" ma:contentTypeDescription="Create a new document." ma:contentTypeScope="" ma:versionID="076d7bac63c8892fbb033b03c342e0d7">
  <xsd:schema xmlns:xsd="http://www.w3.org/2001/XMLSchema" xmlns:xs="http://www.w3.org/2001/XMLSchema" xmlns:p="http://schemas.microsoft.com/office/2006/metadata/properties" xmlns:ns2="d88e92da-69d2-4581-99f2-5c84603edac8" xmlns:ns3="ed4c1c21-ebbe-4ecf-9eb1-70859bdf645d" targetNamespace="http://schemas.microsoft.com/office/2006/metadata/properties" ma:root="true" ma:fieldsID="49a05c960baf9c0c435127747754eec8" ns2:_="" ns3:_="">
    <xsd:import namespace="d88e92da-69d2-4581-99f2-5c84603edac8"/>
    <xsd:import namespace="ed4c1c21-ebbe-4ecf-9eb1-70859bdf64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Vendor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e92da-69d2-4581-99f2-5c84603ed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4ee7717-240c-4a63-80e0-133444852a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Vendor" ma:index="18" nillable="true" ma:displayName="Vendor" ma:description="Recruitment Agency" ma:format="Dropdown" ma:internalName="Vendor">
      <xsd:simpleType>
        <xsd:restriction base="dms:Text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c1c21-ebbe-4ecf-9eb1-70859bdf64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2efe1b7-5221-4178-af51-3bde4ded5de7}" ma:internalName="TaxCatchAll" ma:showField="CatchAllData" ma:web="ed4c1c21-ebbe-4ecf-9eb1-70859bdf64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4c1c21-ebbe-4ecf-9eb1-70859bdf645d" xsi:nil="true"/>
    <lcf76f155ced4ddcb4097134ff3c332f xmlns="d88e92da-69d2-4581-99f2-5c84603edac8">
      <Terms xmlns="http://schemas.microsoft.com/office/infopath/2007/PartnerControls"/>
    </lcf76f155ced4ddcb4097134ff3c332f>
    <Vendor xmlns="d88e92da-69d2-4581-99f2-5c84603edac8" xsi:nil="true"/>
  </documentManagement>
</p:properties>
</file>

<file path=customXml/itemProps1.xml><?xml version="1.0" encoding="utf-8"?>
<ds:datastoreItem xmlns:ds="http://schemas.openxmlformats.org/officeDocument/2006/customXml" ds:itemID="{50DA06FB-0429-4FBB-88D0-98726B137398}"/>
</file>

<file path=customXml/itemProps2.xml><?xml version="1.0" encoding="utf-8"?>
<ds:datastoreItem xmlns:ds="http://schemas.openxmlformats.org/officeDocument/2006/customXml" ds:itemID="{0AC8205A-78D1-473F-B166-9EB511A602F3}"/>
</file>

<file path=customXml/itemProps3.xml><?xml version="1.0" encoding="utf-8"?>
<ds:datastoreItem xmlns:ds="http://schemas.openxmlformats.org/officeDocument/2006/customXml" ds:itemID="{A35AEA8E-1AD4-4481-B03D-CB9D7087C1E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2174</TotalTime>
  <Words>651</Words>
  <Application>Microsoft Office PowerPoint</Application>
  <PresentationFormat>Custom</PresentationFormat>
  <Paragraphs>172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Segoe UI</vt:lpstr>
      <vt:lpstr>Tahoma</vt:lpstr>
      <vt:lpstr>Wingdings</vt:lpstr>
      <vt:lpstr>Title Slides</vt:lpstr>
      <vt:lpstr>Index Slides</vt:lpstr>
      <vt:lpstr>1_Content Slides</vt:lpstr>
      <vt:lpstr>ITS Infinity - Applications Enhancements</vt:lpstr>
      <vt:lpstr>PowerPoint Presentation</vt:lpstr>
      <vt:lpstr>ITS Infinity  Roadmap</vt:lpstr>
      <vt:lpstr>PowerPoint Presentation</vt:lpstr>
      <vt:lpstr>Implementations</vt:lpstr>
      <vt:lpstr>PowerPoint Presentation</vt:lpstr>
      <vt:lpstr>Insights &amp; Discoveries</vt:lpstr>
      <vt:lpstr>PowerPoint Presentation</vt:lpstr>
      <vt:lpstr>PowerPoint Presentation</vt:lpstr>
      <vt:lpstr>PowerPoint Presentation</vt:lpstr>
      <vt:lpstr>PowerPoint Presentation</vt:lpstr>
      <vt:lpstr>Enhancements</vt:lpstr>
      <vt:lpstr>PowerPoint Presentation</vt:lpstr>
      <vt:lpstr>Student Applications</vt:lpstr>
      <vt:lpstr>PowerPoint Presentation</vt:lpstr>
      <vt:lpstr>Admission Point Score</vt:lpstr>
      <vt:lpstr>The ITS Infinity Team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Claire Marais</cp:lastModifiedBy>
  <cp:revision>118</cp:revision>
  <dcterms:created xsi:type="dcterms:W3CDTF">2023-07-06T09:53:04Z</dcterms:created>
  <dcterms:modified xsi:type="dcterms:W3CDTF">2024-03-01T10:23:13Z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0x01010062FA831BBB3F294D8ADE7A00300E0750</vt:lpwstr>
  </property>
</Properties>
</file>